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85" r:id="rId3"/>
    <p:sldId id="277" r:id="rId4"/>
    <p:sldId id="257" r:id="rId5"/>
    <p:sldId id="273" r:id="rId6"/>
    <p:sldId id="272" r:id="rId7"/>
    <p:sldId id="292" r:id="rId8"/>
    <p:sldId id="258" r:id="rId9"/>
    <p:sldId id="268" r:id="rId10"/>
    <p:sldId id="291" r:id="rId11"/>
    <p:sldId id="259" r:id="rId12"/>
    <p:sldId id="260" r:id="rId13"/>
    <p:sldId id="261" r:id="rId14"/>
    <p:sldId id="262" r:id="rId15"/>
    <p:sldId id="276" r:id="rId16"/>
    <p:sldId id="274" r:id="rId17"/>
    <p:sldId id="269" r:id="rId18"/>
    <p:sldId id="271" r:id="rId19"/>
    <p:sldId id="288" r:id="rId20"/>
    <p:sldId id="279" r:id="rId21"/>
    <p:sldId id="270" r:id="rId22"/>
    <p:sldId id="293" r:id="rId23"/>
    <p:sldId id="286" r:id="rId24"/>
    <p:sldId id="294" r:id="rId25"/>
    <p:sldId id="295" r:id="rId26"/>
    <p:sldId id="296" r:id="rId27"/>
    <p:sldId id="289" r:id="rId28"/>
    <p:sldId id="287" r:id="rId29"/>
    <p:sldId id="290" r:id="rId30"/>
    <p:sldId id="298" r:id="rId31"/>
    <p:sldId id="280" r:id="rId32"/>
    <p:sldId id="281" r:id="rId33"/>
    <p:sldId id="282" r:id="rId34"/>
    <p:sldId id="283" r:id="rId35"/>
    <p:sldId id="297" r:id="rId3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A57023"/>
    <a:srgbClr val="CC0000"/>
    <a:srgbClr val="DE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849" autoAdjust="0"/>
  </p:normalViewPr>
  <p:slideViewPr>
    <p:cSldViewPr>
      <p:cViewPr varScale="1">
        <p:scale>
          <a:sx n="82" d="100"/>
          <a:sy n="82" d="100"/>
        </p:scale>
        <p:origin x="1474" y="67"/>
      </p:cViewPr>
      <p:guideLst>
        <p:guide orient="horz" pos="2160"/>
        <p:guide pos="2880"/>
      </p:guideLst>
    </p:cSldViewPr>
  </p:slideViewPr>
  <p:outlineViewPr>
    <p:cViewPr>
      <p:scale>
        <a:sx n="33" d="100"/>
        <a:sy n="33" d="100"/>
      </p:scale>
      <p:origin x="0" y="29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000C1E2-FBF7-4DAA-AEFC-9FF1FEBB6B41}" type="datetimeFigureOut">
              <a:rPr lang="en-US" smtClean="0"/>
              <a:t>1/22/2020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50EFCB05-7A3C-4A44-B179-AF0517E4DDA4}" type="slidenum">
              <a:rPr lang="en-US" smtClean="0"/>
              <a:t>‹#›</a:t>
            </a:fld>
            <a:endParaRPr lang="en-US"/>
          </a:p>
        </p:txBody>
      </p:sp>
    </p:spTree>
    <p:extLst>
      <p:ext uri="{BB962C8B-B14F-4D97-AF65-F5344CB8AC3E}">
        <p14:creationId xmlns:p14="http://schemas.microsoft.com/office/powerpoint/2010/main" val="1896317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653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753" y="0"/>
            <a:ext cx="2971697" cy="465376"/>
          </a:xfrm>
          <a:prstGeom prst="rect">
            <a:avLst/>
          </a:prstGeom>
        </p:spPr>
        <p:txBody>
          <a:bodyPr vert="horz" lIns="91440" tIns="45720" rIns="91440" bIns="45720" rtlCol="0"/>
          <a:lstStyle>
            <a:lvl1pPr algn="r">
              <a:defRPr sz="1200"/>
            </a:lvl1pPr>
          </a:lstStyle>
          <a:p>
            <a:fld id="{BA309A64-A40D-4E51-BE44-993B68A10CAF}" type="datetimeFigureOut">
              <a:rPr lang="en-US" smtClean="0"/>
              <a:t>1/22/2020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180" y="4423450"/>
            <a:ext cx="5487640" cy="41915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899"/>
            <a:ext cx="2971697" cy="46537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753" y="8846899"/>
            <a:ext cx="2971697" cy="465376"/>
          </a:xfrm>
          <a:prstGeom prst="rect">
            <a:avLst/>
          </a:prstGeom>
        </p:spPr>
        <p:txBody>
          <a:bodyPr vert="horz" lIns="91440" tIns="45720" rIns="91440" bIns="45720" rtlCol="0" anchor="b"/>
          <a:lstStyle>
            <a:lvl1pPr algn="r">
              <a:defRPr sz="1200"/>
            </a:lvl1pPr>
          </a:lstStyle>
          <a:p>
            <a:fld id="{B3B92550-F4C6-4559-B7E8-F85C256C8364}" type="slidenum">
              <a:rPr lang="en-US" smtClean="0"/>
              <a:t>‹#›</a:t>
            </a:fld>
            <a:endParaRPr lang="en-US"/>
          </a:p>
        </p:txBody>
      </p:sp>
    </p:spTree>
    <p:extLst>
      <p:ext uri="{BB962C8B-B14F-4D97-AF65-F5344CB8AC3E}">
        <p14:creationId xmlns:p14="http://schemas.microsoft.com/office/powerpoint/2010/main" val="46321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92550-F4C6-4559-B7E8-F85C256C8364}" type="slidenum">
              <a:rPr lang="en-US" smtClean="0"/>
              <a:t>3</a:t>
            </a:fld>
            <a:endParaRPr lang="en-US"/>
          </a:p>
        </p:txBody>
      </p:sp>
    </p:spTree>
    <p:extLst>
      <p:ext uri="{BB962C8B-B14F-4D97-AF65-F5344CB8AC3E}">
        <p14:creationId xmlns:p14="http://schemas.microsoft.com/office/powerpoint/2010/main" val="3422953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6DA38C9-12E2-4A71-B524-745898295EA1}" type="datetimeFigureOut">
              <a:rPr lang="en-US" smtClean="0"/>
              <a:t>1/22/2020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BC1C035-9CE9-4C49-8161-3E988CD7F9DE}"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38C9-12E2-4A71-B524-745898295EA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1C035-9CE9-4C49-8161-3E988CD7F9D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38C9-12E2-4A71-B524-745898295EA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1C035-9CE9-4C49-8161-3E988CD7F9D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38C9-12E2-4A71-B524-745898295EA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1C035-9CE9-4C49-8161-3E988CD7F9DE}"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A38C9-12E2-4A71-B524-745898295EA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1C035-9CE9-4C49-8161-3E988CD7F9D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DA38C9-12E2-4A71-B524-745898295EA1}"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1C035-9CE9-4C49-8161-3E988CD7F9D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DA38C9-12E2-4A71-B524-745898295EA1}"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1C035-9CE9-4C49-8161-3E988CD7F9D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DA38C9-12E2-4A71-B524-745898295EA1}"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1C035-9CE9-4C49-8161-3E988CD7F9D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A38C9-12E2-4A71-B524-745898295EA1}"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1C035-9CE9-4C49-8161-3E988CD7F9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DA38C9-12E2-4A71-B524-745898295EA1}"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1C035-9CE9-4C49-8161-3E988CD7F9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DA38C9-12E2-4A71-B524-745898295EA1}"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1C035-9CE9-4C49-8161-3E988CD7F9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6DA38C9-12E2-4A71-B524-745898295EA1}" type="datetimeFigureOut">
              <a:rPr lang="en-US" smtClean="0"/>
              <a:t>1/22/2020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BC1C035-9CE9-4C49-8161-3E988CD7F9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cilnegi.anson@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209799"/>
          </a:xfrm>
        </p:spPr>
        <p:txBody>
          <a:bodyPr>
            <a:normAutofit fontScale="90000"/>
          </a:bodyPr>
          <a:lstStyle/>
          <a:p>
            <a:pPr algn="r"/>
            <a:br>
              <a:rPr lang="en-US" sz="1800" dirty="0">
                <a:solidFill>
                  <a:srgbClr val="DE0808"/>
                </a:solidFill>
              </a:rPr>
            </a:br>
            <a:br>
              <a:rPr lang="en-US" sz="1800" dirty="0">
                <a:solidFill>
                  <a:srgbClr val="DE0808"/>
                </a:solidFill>
              </a:rPr>
            </a:br>
            <a:br>
              <a:rPr lang="en-US" sz="1800" dirty="0">
                <a:solidFill>
                  <a:srgbClr val="DE0808"/>
                </a:solidFill>
              </a:rPr>
            </a:br>
            <a:br>
              <a:rPr lang="en-US" sz="1800" dirty="0">
                <a:solidFill>
                  <a:srgbClr val="DE0808"/>
                </a:solidFill>
              </a:rPr>
            </a:br>
            <a:br>
              <a:rPr lang="en-US" sz="1800" dirty="0">
                <a:solidFill>
                  <a:srgbClr val="DE0808"/>
                </a:solidFill>
              </a:rPr>
            </a:br>
            <a:br>
              <a:rPr lang="en-US" sz="1800" dirty="0">
                <a:solidFill>
                  <a:srgbClr val="DE0808"/>
                </a:solidFill>
              </a:rPr>
            </a:br>
            <a:br>
              <a:rPr lang="en-US" sz="1800" dirty="0">
                <a:solidFill>
                  <a:srgbClr val="DE0808"/>
                </a:solidFill>
              </a:rPr>
            </a:br>
            <a:br>
              <a:rPr lang="en-US" sz="1800" dirty="0">
                <a:solidFill>
                  <a:srgbClr val="DE0808"/>
                </a:solidFill>
              </a:rPr>
            </a:br>
            <a:br>
              <a:rPr lang="en-US" sz="1800" dirty="0">
                <a:solidFill>
                  <a:srgbClr val="00B050"/>
                </a:solidFill>
              </a:rPr>
            </a:br>
            <a:endParaRPr lang="en-US" dirty="0">
              <a:solidFill>
                <a:srgbClr val="00B050"/>
              </a:solidFill>
            </a:endParaRPr>
          </a:p>
        </p:txBody>
      </p:sp>
      <p:sp>
        <p:nvSpPr>
          <p:cNvPr id="3" name="Subtitle 2"/>
          <p:cNvSpPr>
            <a:spLocks noGrp="1"/>
          </p:cNvSpPr>
          <p:nvPr>
            <p:ph type="subTitle" idx="1"/>
          </p:nvPr>
        </p:nvSpPr>
        <p:spPr>
          <a:xfrm>
            <a:off x="1333500" y="4648200"/>
            <a:ext cx="6591300" cy="1905000"/>
          </a:xfrm>
        </p:spPr>
        <p:txBody>
          <a:bodyPr>
            <a:normAutofit fontScale="55000" lnSpcReduction="20000"/>
          </a:bodyPr>
          <a:lstStyle/>
          <a:p>
            <a:endParaRPr lang="en-US" dirty="0"/>
          </a:p>
          <a:p>
            <a:endParaRPr lang="en-US" dirty="0"/>
          </a:p>
          <a:p>
            <a:r>
              <a:rPr lang="en-US" dirty="0">
                <a:solidFill>
                  <a:schemeClr val="bg1"/>
                </a:solidFill>
              </a:rPr>
              <a:t> </a:t>
            </a:r>
          </a:p>
          <a:p>
            <a:r>
              <a:rPr lang="en-US" sz="2000" dirty="0">
                <a:solidFill>
                  <a:schemeClr val="tx1"/>
                </a:solidFill>
              </a:rPr>
              <a:t> </a:t>
            </a:r>
            <a:endParaRPr lang="en-US" sz="4900" b="1" i="1" dirty="0">
              <a:solidFill>
                <a:schemeClr val="accent5">
                  <a:lumMod val="75000"/>
                </a:schemeClr>
              </a:solidFill>
              <a:effectLst/>
            </a:endParaRPr>
          </a:p>
          <a:p>
            <a:r>
              <a:rPr lang="en-US" sz="3700" b="1" i="1" dirty="0">
                <a:solidFill>
                  <a:schemeClr val="bg1"/>
                </a:solidFill>
                <a:effectLst/>
              </a:rPr>
              <a:t>Irene Britt, MA Ed , Executive Director  </a:t>
            </a:r>
          </a:p>
          <a:p>
            <a:r>
              <a:rPr lang="en-US" sz="3700" b="1" i="1" dirty="0">
                <a:solidFill>
                  <a:schemeClr val="bg1"/>
                </a:solidFill>
                <a:effectLst/>
              </a:rPr>
              <a:t>irnebraska.org          </a:t>
            </a:r>
          </a:p>
          <a:p>
            <a:endParaRPr lang="en-US" sz="3700" b="1" i="1" dirty="0">
              <a:solidFill>
                <a:schemeClr val="bg1"/>
              </a:solidFill>
              <a:effectLst/>
            </a:endParaRPr>
          </a:p>
          <a:p>
            <a:r>
              <a:rPr lang="en-US" sz="1900" b="1" i="1" dirty="0">
                <a:solidFill>
                  <a:schemeClr val="bg1"/>
                </a:solidFill>
                <a:effectLst/>
              </a:rPr>
              <a:t>  </a:t>
            </a:r>
            <a:endParaRPr lang="en-US" sz="19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895600"/>
            <a:ext cx="4749402" cy="22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146101" y="477535"/>
            <a:ext cx="4876800" cy="1742369"/>
          </a:xfrm>
          <a:prstGeom prst="rect">
            <a:avLst/>
          </a:prstGeom>
        </p:spPr>
      </p:pic>
      <p:sp>
        <p:nvSpPr>
          <p:cNvPr id="4" name="Rectangle 3"/>
          <p:cNvSpPr/>
          <p:nvPr/>
        </p:nvSpPr>
        <p:spPr>
          <a:xfrm>
            <a:off x="3418957" y="1850572"/>
            <a:ext cx="3210443" cy="369332"/>
          </a:xfrm>
          <a:prstGeom prst="rect">
            <a:avLst/>
          </a:prstGeom>
        </p:spPr>
        <p:txBody>
          <a:bodyPr wrap="square">
            <a:spAutoFit/>
          </a:bodyPr>
          <a:lstStyle/>
          <a:p>
            <a:pPr algn="ctr"/>
            <a:r>
              <a:rPr lang="en-US" b="1" dirty="0">
                <a:solidFill>
                  <a:srgbClr val="CC3300"/>
                </a:solidFill>
                <a:latin typeface="Freestyle Script" panose="030804020302050B0404" pitchFamily="66" charset="0"/>
                <a:ea typeface="Times New Roman" panose="02020603050405020304" pitchFamily="18" charset="0"/>
                <a:cs typeface="Times New Roman" panose="02020603050405020304" pitchFamily="18" charset="0"/>
              </a:rPr>
              <a:t>No more living someone else’s dream</a:t>
            </a:r>
            <a:endParaRPr lang="en-US"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347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8534401" cy="5105401"/>
          </a:xfrm>
        </p:spPr>
        <p:txBody>
          <a:bodyPr>
            <a:normAutofit fontScale="55000" lnSpcReduction="20000"/>
          </a:bodyPr>
          <a:lstStyle/>
          <a:p>
            <a:pPr marL="0" indent="0">
              <a:buNone/>
            </a:pPr>
            <a:r>
              <a:rPr lang="en-US" sz="3600" b="1" i="1" dirty="0"/>
              <a:t>Independence Rising offers the  following programs at specific locations in the 50 county agency territory:</a:t>
            </a:r>
          </a:p>
          <a:p>
            <a:pPr marL="0" indent="0">
              <a:buNone/>
            </a:pPr>
            <a:r>
              <a:rPr lang="en-US" sz="3600" u="sng" dirty="0">
                <a:solidFill>
                  <a:schemeClr val="tx1"/>
                </a:solidFill>
              </a:rPr>
              <a:t>Current Programs:</a:t>
            </a:r>
          </a:p>
          <a:p>
            <a:pPr>
              <a:buFont typeface="Wingdings" panose="05000000000000000000" pitchFamily="2" charset="2"/>
              <a:buChar char="§"/>
            </a:pPr>
            <a:r>
              <a:rPr lang="en-US" sz="3600" dirty="0">
                <a:solidFill>
                  <a:schemeClr val="tx1"/>
                </a:solidFill>
              </a:rPr>
              <a:t>ARC Census Fingerprinting Program</a:t>
            </a:r>
          </a:p>
          <a:p>
            <a:pPr>
              <a:buFont typeface="Wingdings" panose="05000000000000000000" pitchFamily="2" charset="2"/>
              <a:buChar char="§"/>
            </a:pPr>
            <a:r>
              <a:rPr lang="en-US" sz="3600" dirty="0">
                <a:solidFill>
                  <a:schemeClr val="tx1"/>
                </a:solidFill>
              </a:rPr>
              <a:t>Peer Link</a:t>
            </a:r>
          </a:p>
          <a:p>
            <a:pPr>
              <a:buFont typeface="Wingdings" panose="05000000000000000000" pitchFamily="2" charset="2"/>
              <a:buChar char="§"/>
            </a:pPr>
            <a:r>
              <a:rPr lang="en-US" sz="3600" dirty="0">
                <a:solidFill>
                  <a:schemeClr val="tx1"/>
                </a:solidFill>
              </a:rPr>
              <a:t>Consumer Mentoring</a:t>
            </a:r>
          </a:p>
          <a:p>
            <a:pPr>
              <a:buFont typeface="Wingdings" panose="05000000000000000000" pitchFamily="2" charset="2"/>
              <a:buChar char="§"/>
            </a:pPr>
            <a:r>
              <a:rPr lang="en-US" sz="3600" dirty="0">
                <a:solidFill>
                  <a:schemeClr val="tx1"/>
                </a:solidFill>
              </a:rPr>
              <a:t>Family First Partnership Contract</a:t>
            </a:r>
          </a:p>
          <a:p>
            <a:pPr>
              <a:buFont typeface="Wingdings" panose="05000000000000000000" pitchFamily="2" charset="2"/>
              <a:buChar char="§"/>
            </a:pPr>
            <a:r>
              <a:rPr lang="en-US" sz="3600" dirty="0">
                <a:solidFill>
                  <a:schemeClr val="tx1"/>
                </a:solidFill>
              </a:rPr>
              <a:t>Respite Across the Lifespan</a:t>
            </a:r>
          </a:p>
          <a:p>
            <a:pPr>
              <a:buFont typeface="Wingdings" panose="05000000000000000000" pitchFamily="2" charset="2"/>
              <a:buChar char="§"/>
            </a:pPr>
            <a:r>
              <a:rPr lang="en-US" sz="3600" i="1" dirty="0">
                <a:solidFill>
                  <a:schemeClr val="tx1"/>
                </a:solidFill>
              </a:rPr>
              <a:t>Institutional Transitions*</a:t>
            </a:r>
          </a:p>
          <a:p>
            <a:pPr marL="0" indent="0">
              <a:buNone/>
            </a:pPr>
            <a:endParaRPr lang="en-US" sz="3600" u="sng" dirty="0">
              <a:solidFill>
                <a:schemeClr val="tx1"/>
              </a:solidFill>
            </a:endParaRPr>
          </a:p>
          <a:p>
            <a:pPr marL="0" indent="0">
              <a:buNone/>
            </a:pPr>
            <a:r>
              <a:rPr lang="en-US" sz="3600" u="sng" dirty="0">
                <a:solidFill>
                  <a:schemeClr val="tx1"/>
                </a:solidFill>
              </a:rPr>
              <a:t>Upcoming Programs:</a:t>
            </a:r>
          </a:p>
          <a:p>
            <a:pPr>
              <a:buFont typeface="Wingdings" panose="05000000000000000000" pitchFamily="2" charset="2"/>
              <a:buChar char="Ø"/>
            </a:pPr>
            <a:r>
              <a:rPr lang="en-US" sz="3600" i="1" dirty="0">
                <a:solidFill>
                  <a:schemeClr val="tx1"/>
                </a:solidFill>
              </a:rPr>
              <a:t>Transitional Living Program**</a:t>
            </a:r>
          </a:p>
          <a:p>
            <a:pPr>
              <a:buFont typeface="Wingdings" panose="05000000000000000000" pitchFamily="2" charset="2"/>
              <a:buChar char="Ø"/>
            </a:pPr>
            <a:r>
              <a:rPr lang="en-US" sz="3600" dirty="0">
                <a:solidFill>
                  <a:schemeClr val="tx1"/>
                </a:solidFill>
              </a:rPr>
              <a:t>Family Org</a:t>
            </a:r>
          </a:p>
          <a:p>
            <a:pPr>
              <a:buFont typeface="Wingdings" panose="05000000000000000000" pitchFamily="2" charset="2"/>
              <a:buChar char="Ø"/>
            </a:pPr>
            <a:r>
              <a:rPr lang="en-US" sz="3300" dirty="0">
                <a:solidFill>
                  <a:schemeClr val="tx1"/>
                </a:solidFill>
              </a:rPr>
              <a:t>Peer Run Organization</a:t>
            </a:r>
          </a:p>
          <a:p>
            <a:pPr>
              <a:buFont typeface="Wingdings" panose="05000000000000000000" pitchFamily="2" charset="2"/>
              <a:buChar char="§"/>
            </a:pPr>
            <a:endParaRPr lang="en-US" sz="3300" dirty="0"/>
          </a:p>
          <a:p>
            <a:pPr>
              <a:buFont typeface="Wingdings" panose="05000000000000000000" pitchFamily="2" charset="2"/>
              <a:buChar char="§"/>
            </a:pPr>
            <a:endParaRPr lang="en-US" dirty="0"/>
          </a:p>
          <a:p>
            <a:pPr marL="0" indent="0">
              <a:buNone/>
            </a:pPr>
            <a:r>
              <a:rPr lang="en-US" sz="2500" i="1" dirty="0"/>
              <a:t>*Indicates services funded through federal grant</a:t>
            </a:r>
          </a:p>
          <a:p>
            <a:pPr marL="0" indent="0">
              <a:buNone/>
            </a:pPr>
            <a:r>
              <a:rPr lang="en-US" sz="2500" i="1" dirty="0"/>
              <a:t>**Potential to serve consumers statewide..</a:t>
            </a:r>
          </a:p>
        </p:txBody>
      </p:sp>
      <p:sp>
        <p:nvSpPr>
          <p:cNvPr id="3" name="Title 2"/>
          <p:cNvSpPr>
            <a:spLocks noGrp="1"/>
          </p:cNvSpPr>
          <p:nvPr>
            <p:ph type="title"/>
          </p:nvPr>
        </p:nvSpPr>
        <p:spPr/>
        <p:txBody>
          <a:bodyPr/>
          <a:lstStyle/>
          <a:p>
            <a:r>
              <a:rPr lang="en-US" sz="4000" dirty="0"/>
              <a:t>Regional Program Service Array</a:t>
            </a:r>
          </a:p>
        </p:txBody>
      </p:sp>
    </p:spTree>
    <p:extLst>
      <p:ext uri="{BB962C8B-B14F-4D97-AF65-F5344CB8AC3E}">
        <p14:creationId xmlns:p14="http://schemas.microsoft.com/office/powerpoint/2010/main" val="135621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t>IR offers individualized independent living skills training in the following areas:</a:t>
            </a:r>
          </a:p>
          <a:p>
            <a:r>
              <a:rPr lang="en-US" dirty="0"/>
              <a:t>Budgeting</a:t>
            </a:r>
          </a:p>
          <a:p>
            <a:r>
              <a:rPr lang="en-US" dirty="0"/>
              <a:t>Financial Management</a:t>
            </a:r>
          </a:p>
          <a:p>
            <a:r>
              <a:rPr lang="en-US" dirty="0"/>
              <a:t>Grocery Shopping                   </a:t>
            </a:r>
          </a:p>
          <a:p>
            <a:r>
              <a:rPr lang="en-US" dirty="0"/>
              <a:t>Homemaking                              </a:t>
            </a:r>
          </a:p>
          <a:p>
            <a:r>
              <a:rPr lang="en-US" dirty="0"/>
              <a:t>Locating Housing </a:t>
            </a:r>
          </a:p>
          <a:p>
            <a:r>
              <a:rPr lang="en-US" dirty="0"/>
              <a:t>Cooking</a:t>
            </a:r>
          </a:p>
          <a:p>
            <a:r>
              <a:rPr lang="en-US" sz="2200" dirty="0"/>
              <a:t>Personal Assistant Management</a:t>
            </a:r>
          </a:p>
          <a:p>
            <a:r>
              <a:rPr lang="en-US" dirty="0"/>
              <a:t>And any other goal areas identified by the consumer</a:t>
            </a:r>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br>
              <a:rPr lang="en-US" sz="3200" u="sng" dirty="0">
                <a:solidFill>
                  <a:srgbClr val="DE0808"/>
                </a:solidFill>
              </a:rPr>
            </a:br>
            <a:r>
              <a:rPr lang="en-US" sz="1800" b="1" i="1" dirty="0">
                <a:solidFill>
                  <a:schemeClr val="tx1"/>
                </a:solidFill>
              </a:rPr>
              <a:t>Federally Funded Services</a:t>
            </a:r>
            <a:br>
              <a:rPr lang="en-US" sz="1800" dirty="0">
                <a:solidFill>
                  <a:schemeClr val="tx1"/>
                </a:solidFill>
              </a:rPr>
            </a:br>
            <a:r>
              <a:rPr lang="en-US" sz="3200" u="sng" dirty="0">
                <a:solidFill>
                  <a:schemeClr val="tx1"/>
                </a:solidFill>
              </a:rPr>
              <a:t>Living Skills Training</a:t>
            </a:r>
            <a:br>
              <a:rPr lang="en-US" sz="3200" dirty="0">
                <a:solidFill>
                  <a:schemeClr val="tx1"/>
                </a:solidFill>
              </a:rPr>
            </a:br>
            <a:endParaRPr lang="en-US" sz="32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71800"/>
            <a:ext cx="3660128" cy="241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21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a:solidFill>
                  <a:srgbClr val="0070C0"/>
                </a:solidFill>
              </a:rPr>
              <a:t>IR supports Individual, self, and systems advocacy for persons with disabilities.</a:t>
            </a:r>
          </a:p>
          <a:p>
            <a:pPr marL="0" indent="0">
              <a:buNone/>
            </a:pPr>
            <a:r>
              <a:rPr lang="en-US" sz="1800" b="1" dirty="0"/>
              <a:t>Individual advocacy</a:t>
            </a:r>
            <a:r>
              <a:rPr lang="en-US" sz="1800" dirty="0"/>
              <a:t> is an action on behalf of, for, and most importantly with an individual, which may include confronting unacceptable conditions that infringe upon daily living.</a:t>
            </a:r>
          </a:p>
          <a:p>
            <a:pPr marL="0" indent="0">
              <a:buNone/>
            </a:pPr>
            <a:r>
              <a:rPr lang="en-US" sz="1800" b="1" dirty="0"/>
              <a:t>Self-advocacy</a:t>
            </a:r>
            <a:r>
              <a:rPr lang="en-US" sz="1800" dirty="0"/>
              <a:t> addresses specific issues in one’s own life by advocating on one’s own behalf like filing a complaint or talking to local government to get sidewalks installed in your neighborhood</a:t>
            </a:r>
          </a:p>
          <a:p>
            <a:pPr marL="0" indent="0">
              <a:buNone/>
            </a:pPr>
            <a:r>
              <a:rPr lang="en-US" sz="1800" b="1" dirty="0"/>
              <a:t>Systems advocacy</a:t>
            </a:r>
            <a:r>
              <a:rPr lang="en-US" sz="1800" dirty="0"/>
              <a:t> is working to create change within a system, agency or jurisdiction.  This can include speaking out on policy, laws and practices that affect people with disabilities.</a:t>
            </a:r>
          </a:p>
          <a:p>
            <a:pPr marL="0" indent="0">
              <a:buNone/>
            </a:pPr>
            <a:r>
              <a:rPr lang="en-US" sz="1800" i="1" dirty="0">
                <a:solidFill>
                  <a:srgbClr val="00B050"/>
                </a:solidFill>
              </a:rPr>
              <a:t>                                             </a:t>
            </a:r>
          </a:p>
        </p:txBody>
      </p:sp>
      <p:sp>
        <p:nvSpPr>
          <p:cNvPr id="2" name="Title 1"/>
          <p:cNvSpPr>
            <a:spLocks noGrp="1"/>
          </p:cNvSpPr>
          <p:nvPr>
            <p:ph type="title"/>
          </p:nvPr>
        </p:nvSpPr>
        <p:spPr/>
        <p:txBody>
          <a:bodyPr>
            <a:normAutofit fontScale="90000"/>
          </a:bodyPr>
          <a:lstStyle/>
          <a:p>
            <a:r>
              <a:rPr lang="en-US" sz="1800" b="1" i="1" dirty="0">
                <a:solidFill>
                  <a:schemeClr val="tx1"/>
                </a:solidFill>
              </a:rPr>
              <a:t>Federally Funded Services</a:t>
            </a:r>
            <a:br>
              <a:rPr lang="en-US" sz="1800" dirty="0">
                <a:solidFill>
                  <a:schemeClr val="tx1"/>
                </a:solidFill>
              </a:rPr>
            </a:br>
            <a:r>
              <a:rPr lang="en-US" sz="4000" u="sng" dirty="0">
                <a:solidFill>
                  <a:schemeClr val="tx1"/>
                </a:solidFill>
              </a:rPr>
              <a:t>Advocacy</a:t>
            </a:r>
            <a:br>
              <a:rPr lang="en-US" sz="1800" dirty="0">
                <a:solidFill>
                  <a:schemeClr val="tx1"/>
                </a:solidFill>
              </a:rPr>
            </a:br>
            <a:endParaRPr lang="en-US" sz="1800"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28600"/>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486400"/>
            <a:ext cx="2057400" cy="115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33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a:p>
            <a:endParaRPr lang="en-US"/>
          </a:p>
          <a:p>
            <a:endParaRPr lang="en-US" dirty="0"/>
          </a:p>
        </p:txBody>
      </p:sp>
      <p:sp>
        <p:nvSpPr>
          <p:cNvPr id="2" name="Title 1"/>
          <p:cNvSpPr>
            <a:spLocks noGrp="1"/>
          </p:cNvSpPr>
          <p:nvPr>
            <p:ph type="title"/>
          </p:nvPr>
        </p:nvSpPr>
        <p:spPr>
          <a:xfrm>
            <a:off x="375313" y="381000"/>
            <a:ext cx="8229600" cy="1143000"/>
          </a:xfrm>
        </p:spPr>
        <p:txBody>
          <a:bodyPr>
            <a:normAutofit fontScale="90000"/>
          </a:bodyPr>
          <a:lstStyle/>
          <a:p>
            <a:br>
              <a:rPr lang="en-US" dirty="0"/>
            </a:br>
            <a:r>
              <a:rPr lang="en-US" sz="1800" b="1" i="1" dirty="0">
                <a:solidFill>
                  <a:schemeClr val="tx1"/>
                </a:solidFill>
              </a:rPr>
              <a:t>Federally Funded Services</a:t>
            </a:r>
            <a:br>
              <a:rPr lang="en-US" sz="1800" i="1" dirty="0">
                <a:solidFill>
                  <a:schemeClr val="tx1"/>
                </a:solidFill>
              </a:rPr>
            </a:br>
            <a:r>
              <a:rPr lang="en-US" sz="3200" u="sng" dirty="0">
                <a:solidFill>
                  <a:schemeClr val="tx1"/>
                </a:solidFill>
              </a:rPr>
              <a:t>Information and Referral</a:t>
            </a:r>
            <a:br>
              <a:rPr lang="en-US" dirty="0">
                <a:solidFill>
                  <a:srgbClr val="DE0808"/>
                </a:solidFill>
              </a:rPr>
            </a:br>
            <a:endParaRPr lang="en-US" dirty="0">
              <a:solidFill>
                <a:srgbClr val="DE0808"/>
              </a:solidFill>
            </a:endParaRPr>
          </a:p>
        </p:txBody>
      </p:sp>
      <p:sp>
        <p:nvSpPr>
          <p:cNvPr id="8" name="Rectangle 7"/>
          <p:cNvSpPr/>
          <p:nvPr/>
        </p:nvSpPr>
        <p:spPr>
          <a:xfrm>
            <a:off x="228599" y="1143000"/>
            <a:ext cx="8833513" cy="6801862"/>
          </a:xfrm>
          <a:prstGeom prst="rect">
            <a:avLst/>
          </a:prstGeom>
        </p:spPr>
        <p:txBody>
          <a:bodyPr wrap="square">
            <a:spAutoFit/>
          </a:bodyPr>
          <a:lstStyle/>
          <a:p>
            <a:endParaRPr lang="en-US" dirty="0"/>
          </a:p>
          <a:p>
            <a:r>
              <a:rPr lang="en-US" dirty="0"/>
              <a:t> </a:t>
            </a:r>
            <a:endParaRPr lang="en-US" i="1" dirty="0"/>
          </a:p>
          <a:p>
            <a:endParaRPr lang="en-US" sz="3200" b="1" i="1" dirty="0"/>
          </a:p>
          <a:p>
            <a:r>
              <a:rPr lang="en-US" sz="3200" b="1" i="1" dirty="0"/>
              <a:t>IR Provides:</a:t>
            </a:r>
          </a:p>
          <a:p>
            <a:endParaRPr lang="en-US" sz="3200" dirty="0"/>
          </a:p>
          <a:p>
            <a:pPr marL="457200" indent="-457200">
              <a:buFont typeface="Wingdings" panose="05000000000000000000" pitchFamily="2" charset="2"/>
              <a:buChar char="q"/>
            </a:pPr>
            <a:r>
              <a:rPr lang="en-US" sz="2800" dirty="0"/>
              <a:t>Information on community resources</a:t>
            </a:r>
          </a:p>
          <a:p>
            <a:pPr marL="457200" indent="-457200">
              <a:buFont typeface="Wingdings" panose="05000000000000000000" pitchFamily="2" charset="2"/>
              <a:buChar char="q"/>
            </a:pPr>
            <a:r>
              <a:rPr lang="en-US" sz="2800" dirty="0"/>
              <a:t>Referrals to other agencies</a:t>
            </a:r>
          </a:p>
          <a:p>
            <a:pPr marL="457200" indent="-457200">
              <a:buFont typeface="Wingdings" panose="05000000000000000000" pitchFamily="2" charset="2"/>
              <a:buChar char="q"/>
            </a:pPr>
            <a:r>
              <a:rPr lang="en-US" sz="2800" dirty="0"/>
              <a:t>Intensive assistance for agency consumers</a:t>
            </a:r>
          </a:p>
          <a:p>
            <a:pPr marL="457200" indent="-457200">
              <a:buFont typeface="Wingdings" panose="05000000000000000000" pitchFamily="2" charset="2"/>
              <a:buChar char="q"/>
            </a:pPr>
            <a:r>
              <a:rPr lang="en-US" sz="2800" dirty="0"/>
              <a:t>Services are available to anyone </a:t>
            </a:r>
          </a:p>
          <a:p>
            <a:pPr marL="457200" indent="-457200">
              <a:buFont typeface="Wingdings" panose="05000000000000000000" pitchFamily="2" charset="2"/>
              <a:buChar char="q"/>
            </a:pPr>
            <a:endParaRPr lang="en-US" sz="3200" i="1" dirty="0"/>
          </a:p>
          <a:p>
            <a:endParaRPr lang="en-US" sz="3200" i="1" dirty="0"/>
          </a:p>
          <a:p>
            <a:pPr marL="285750" indent="-285750">
              <a:buFont typeface="Wingdings" pitchFamily="2" charset="2"/>
              <a:buChar char="Ø"/>
            </a:pPr>
            <a:endParaRPr lang="en-US" sz="3200" i="1" dirty="0"/>
          </a:p>
          <a:p>
            <a:pPr marL="285750" indent="-285750">
              <a:buFont typeface="Wingdings" pitchFamily="2" charset="2"/>
              <a:buChar char="Ø"/>
            </a:pPr>
            <a:endParaRPr lang="en-US" sz="3200" i="1" dirty="0"/>
          </a:p>
          <a:p>
            <a:endParaRPr lang="en-US" sz="3200" dirty="0"/>
          </a:p>
          <a:p>
            <a:r>
              <a:rPr lang="en-US" sz="3200" dirty="0"/>
              <a:t>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67598" y="1016000"/>
            <a:ext cx="86612" cy="635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8" y="3521075"/>
            <a:ext cx="85725" cy="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5" y="5486400"/>
            <a:ext cx="5467350" cy="99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57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153399" cy="4495799"/>
          </a:xfrm>
        </p:spPr>
        <p:txBody>
          <a:bodyPr>
            <a:normAutofit lnSpcReduction="10000"/>
          </a:bodyPr>
          <a:lstStyle/>
          <a:p>
            <a:pPr marL="0" indent="0">
              <a:buNone/>
            </a:pPr>
            <a:endParaRPr lang="en-US" sz="2400" b="1" dirty="0"/>
          </a:p>
          <a:p>
            <a:pPr>
              <a:buFont typeface="Wingdings" panose="05000000000000000000" pitchFamily="2" charset="2"/>
              <a:buChar char="ü"/>
            </a:pPr>
            <a:r>
              <a:rPr lang="en-US" b="1" dirty="0">
                <a:solidFill>
                  <a:schemeClr val="tx1">
                    <a:lumMod val="95000"/>
                    <a:lumOff val="5000"/>
                  </a:schemeClr>
                </a:solidFill>
              </a:rPr>
              <a:t>IR</a:t>
            </a:r>
            <a:r>
              <a:rPr lang="en-US" sz="2400" b="1" dirty="0">
                <a:solidFill>
                  <a:schemeClr val="tx1">
                    <a:lumMod val="95000"/>
                    <a:lumOff val="5000"/>
                  </a:schemeClr>
                </a:solidFill>
              </a:rPr>
              <a:t> recognizes that persons with disabilities need to work through the emotions brought on by acquiring or having a disability.  </a:t>
            </a:r>
          </a:p>
          <a:p>
            <a:pPr>
              <a:buFont typeface="Wingdings" panose="05000000000000000000" pitchFamily="2" charset="2"/>
              <a:buChar char="ü"/>
            </a:pPr>
            <a:r>
              <a:rPr lang="en-US" sz="2400" b="1" dirty="0">
                <a:solidFill>
                  <a:schemeClr val="tx1">
                    <a:lumMod val="95000"/>
                    <a:lumOff val="5000"/>
                  </a:schemeClr>
                </a:solidFill>
              </a:rPr>
              <a:t>It is our belief that the most appropriate person to assist with this process is another person with a disability.  </a:t>
            </a:r>
          </a:p>
          <a:p>
            <a:pPr>
              <a:buFont typeface="Wingdings" panose="05000000000000000000" pitchFamily="2" charset="2"/>
              <a:buChar char="ü"/>
            </a:pPr>
            <a:r>
              <a:rPr lang="en-US" sz="2400" b="1" dirty="0">
                <a:solidFill>
                  <a:schemeClr val="tx1">
                    <a:lumMod val="95000"/>
                    <a:lumOff val="5000"/>
                  </a:schemeClr>
                </a:solidFill>
              </a:rPr>
              <a:t>This sharing of life experiences empowers the individual to live as independently as they choose.  </a:t>
            </a:r>
          </a:p>
          <a:p>
            <a:pPr marL="0" indent="0" algn="ctr">
              <a:buNone/>
            </a:pPr>
            <a:r>
              <a:rPr lang="en-US" b="1" dirty="0">
                <a:solidFill>
                  <a:schemeClr val="tx1">
                    <a:lumMod val="95000"/>
                    <a:lumOff val="5000"/>
                  </a:schemeClr>
                </a:solidFill>
              </a:rPr>
              <a:t>IR</a:t>
            </a:r>
            <a:r>
              <a:rPr lang="en-US" sz="2400" b="1" dirty="0">
                <a:solidFill>
                  <a:schemeClr val="tx1">
                    <a:lumMod val="95000"/>
                    <a:lumOff val="5000"/>
                  </a:schemeClr>
                </a:solidFill>
              </a:rPr>
              <a:t> offers:</a:t>
            </a:r>
          </a:p>
          <a:p>
            <a:pPr marL="0" indent="0" algn="ctr">
              <a:buNone/>
            </a:pPr>
            <a:r>
              <a:rPr lang="en-US" b="1" i="1" dirty="0">
                <a:solidFill>
                  <a:schemeClr val="tx1">
                    <a:lumMod val="95000"/>
                    <a:lumOff val="5000"/>
                  </a:schemeClr>
                </a:solidFill>
              </a:rPr>
              <a:t>One to One Peer Connection</a:t>
            </a:r>
          </a:p>
          <a:p>
            <a:pPr marL="0" indent="0" algn="ctr">
              <a:buNone/>
            </a:pPr>
            <a:r>
              <a:rPr lang="en-US" sz="2400" b="1" i="1" dirty="0">
                <a:solidFill>
                  <a:schemeClr val="tx1">
                    <a:lumMod val="95000"/>
                    <a:lumOff val="5000"/>
                  </a:schemeClr>
                </a:solidFill>
              </a:rPr>
              <a:t>           </a:t>
            </a:r>
            <a:endParaRPr lang="en-US" b="1" i="1" dirty="0">
              <a:solidFill>
                <a:schemeClr val="tx1">
                  <a:lumMod val="95000"/>
                  <a:lumOff val="5000"/>
                </a:schemeClr>
              </a:solidFill>
            </a:endParaRPr>
          </a:p>
          <a:p>
            <a:pPr marL="0" indent="0">
              <a:buNone/>
            </a:pPr>
            <a:endParaRPr lang="en-US" sz="2400" b="1" i="1" dirty="0"/>
          </a:p>
        </p:txBody>
      </p:sp>
      <p:sp>
        <p:nvSpPr>
          <p:cNvPr id="2" name="Title 1"/>
          <p:cNvSpPr>
            <a:spLocks noGrp="1"/>
          </p:cNvSpPr>
          <p:nvPr>
            <p:ph type="title"/>
          </p:nvPr>
        </p:nvSpPr>
        <p:spPr>
          <a:xfrm>
            <a:off x="688490" y="274319"/>
            <a:ext cx="7845910" cy="1350087"/>
          </a:xfrm>
        </p:spPr>
        <p:txBody>
          <a:bodyPr/>
          <a:lstStyle/>
          <a:p>
            <a:r>
              <a:rPr lang="en-US" dirty="0">
                <a:solidFill>
                  <a:srgbClr val="DE0808"/>
                </a:solidFill>
              </a:rPr>
              <a:t> </a:t>
            </a:r>
            <a:r>
              <a:rPr lang="en-US" sz="1800" b="1" i="1" dirty="0">
                <a:solidFill>
                  <a:schemeClr val="tx1"/>
                </a:solidFill>
              </a:rPr>
              <a:t>Federally Funded Services</a:t>
            </a:r>
            <a:br>
              <a:rPr lang="en-US" sz="1800" i="1" dirty="0">
                <a:solidFill>
                  <a:schemeClr val="tx1"/>
                </a:solidFill>
              </a:rPr>
            </a:br>
            <a:r>
              <a:rPr lang="en-US" sz="3200" u="sng" dirty="0">
                <a:solidFill>
                  <a:schemeClr val="tx1"/>
                </a:solidFill>
              </a:rPr>
              <a:t>Peer Mentoring and Networking</a:t>
            </a:r>
            <a:br>
              <a:rPr lang="en-US" sz="1800" i="1" dirty="0">
                <a:solidFill>
                  <a:schemeClr val="tx1"/>
                </a:solidFill>
              </a:rPr>
            </a:br>
            <a:endParaRPr lang="en-US" u="sng" dirty="0">
              <a:solidFill>
                <a:srgbClr val="DE0808"/>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3464" y="533400"/>
            <a:ext cx="75868" cy="459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772" y="228600"/>
            <a:ext cx="60959" cy="45719"/>
          </a:xfrm>
          <a:prstGeom prst="rect">
            <a:avLst/>
          </a:prstGeom>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715000"/>
            <a:ext cx="2306330" cy="88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04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363" y="1447800"/>
            <a:ext cx="8185837" cy="4953000"/>
          </a:xfrm>
        </p:spPr>
        <p:txBody>
          <a:bodyPr/>
          <a:lstStyle/>
          <a:p>
            <a:endParaRPr lang="en-US" dirty="0"/>
          </a:p>
          <a:p>
            <a:pPr marL="0" indent="0">
              <a:buNone/>
            </a:pPr>
            <a:endParaRPr lang="en-US" sz="1600" dirty="0"/>
          </a:p>
          <a:p>
            <a:pPr marL="0" indent="0">
              <a:buNone/>
            </a:pPr>
            <a:r>
              <a:rPr lang="en-US" sz="1600" dirty="0"/>
              <a:t>The fifth core service came about as a result of the  Workforce Innovation and Opportunity Act.  This amendment was made  to establish the fifth core service of transition.</a:t>
            </a:r>
          </a:p>
          <a:p>
            <a:pPr marL="0" indent="0">
              <a:buNone/>
            </a:pPr>
            <a:r>
              <a:rPr lang="en-US" sz="1600" dirty="0"/>
              <a:t>There are different types of transition services offered through independent living.  The following information explains the services:</a:t>
            </a:r>
          </a:p>
          <a:p>
            <a:pPr marL="0" indent="0" algn="ctr">
              <a:buNone/>
            </a:pPr>
            <a:r>
              <a:rPr lang="en-US" sz="1400" b="1" u="sng" dirty="0"/>
              <a:t>Reintegration</a:t>
            </a:r>
          </a:p>
          <a:p>
            <a:pPr marL="0" indent="0" algn="ctr">
              <a:buNone/>
            </a:pPr>
            <a:r>
              <a:rPr lang="en-US" sz="1400" dirty="0"/>
              <a:t>Transition from living  in an institutional setting to independent living in a community based setting.</a:t>
            </a:r>
          </a:p>
          <a:p>
            <a:pPr marL="0" indent="0" algn="ctr">
              <a:buNone/>
            </a:pPr>
            <a:r>
              <a:rPr lang="en-US" sz="1400" b="1" u="sng" dirty="0"/>
              <a:t>Youth Transition</a:t>
            </a:r>
          </a:p>
          <a:p>
            <a:pPr marL="0" indent="0" algn="ctr">
              <a:buNone/>
            </a:pPr>
            <a:r>
              <a:rPr lang="en-US" sz="1400" dirty="0"/>
              <a:t>Transition from high school to work or continued education.</a:t>
            </a:r>
          </a:p>
          <a:p>
            <a:pPr marL="0" indent="0" algn="ctr">
              <a:buNone/>
            </a:pPr>
            <a:endParaRPr lang="en-US" sz="1400" dirty="0"/>
          </a:p>
        </p:txBody>
      </p:sp>
      <p:sp>
        <p:nvSpPr>
          <p:cNvPr id="3" name="Title 2"/>
          <p:cNvSpPr>
            <a:spLocks noGrp="1"/>
          </p:cNvSpPr>
          <p:nvPr>
            <p:ph type="title"/>
          </p:nvPr>
        </p:nvSpPr>
        <p:spPr>
          <a:xfrm>
            <a:off x="688490" y="304800"/>
            <a:ext cx="7769710" cy="1066800"/>
          </a:xfrm>
        </p:spPr>
        <p:txBody>
          <a:bodyPr/>
          <a:lstStyle/>
          <a:p>
            <a:r>
              <a:rPr lang="en-US" sz="1600" b="1" i="1" dirty="0">
                <a:solidFill>
                  <a:prstClr val="black"/>
                </a:solidFill>
              </a:rPr>
              <a:t>Federally Funded Services</a:t>
            </a:r>
            <a:br>
              <a:rPr lang="en-US" u="sng" dirty="0">
                <a:solidFill>
                  <a:srgbClr val="3333CC"/>
                </a:solidFill>
              </a:rPr>
            </a:br>
            <a:r>
              <a:rPr lang="en-US" sz="3200" u="sng" dirty="0">
                <a:solidFill>
                  <a:schemeClr val="tx1"/>
                </a:solidFill>
              </a:rPr>
              <a:t>Transitions Services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63" y="4724401"/>
            <a:ext cx="2733361" cy="149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tse3.mm.bing.net/th?id=OIP.Mba84de428b4ef5e4f05941da21bdef8fo0&amp;pid=15.1&amp;P=0&amp;w=221&amp;h=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24400"/>
            <a:ext cx="2105025"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48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8229599" cy="4800599"/>
          </a:xfrm>
        </p:spPr>
        <p:txBody>
          <a:bodyPr/>
          <a:lstStyle/>
          <a:p>
            <a:pPr marL="0" indent="0">
              <a:buNone/>
            </a:pPr>
            <a:endParaRPr lang="en-US" dirty="0"/>
          </a:p>
          <a:p>
            <a:pPr marL="0" indent="0">
              <a:buNone/>
            </a:pPr>
            <a:r>
              <a:rPr lang="en-US" dirty="0"/>
              <a:t>Independence at Home, IAH, is a chore agency that provides services to individuals to assist them with living independently.  Services include:</a:t>
            </a:r>
          </a:p>
          <a:p>
            <a:pPr>
              <a:buFont typeface="Wingdings" panose="05000000000000000000" pitchFamily="2" charset="2"/>
              <a:buChar char="q"/>
            </a:pPr>
            <a:r>
              <a:rPr lang="en-US" dirty="0"/>
              <a:t>Assistance with light housekeeping</a:t>
            </a:r>
          </a:p>
          <a:p>
            <a:pPr>
              <a:buFont typeface="Wingdings" panose="05000000000000000000" pitchFamily="2" charset="2"/>
              <a:buChar char="q"/>
            </a:pPr>
            <a:r>
              <a:rPr lang="en-US" dirty="0"/>
              <a:t>Supervision</a:t>
            </a:r>
          </a:p>
          <a:p>
            <a:pPr>
              <a:buFont typeface="Wingdings" panose="05000000000000000000" pitchFamily="2" charset="2"/>
              <a:buChar char="q"/>
            </a:pPr>
            <a:r>
              <a:rPr lang="en-US" dirty="0"/>
              <a:t>Personal care</a:t>
            </a:r>
          </a:p>
          <a:p>
            <a:pPr>
              <a:buFont typeface="Wingdings" panose="05000000000000000000" pitchFamily="2" charset="2"/>
              <a:buChar char="q"/>
            </a:pPr>
            <a:r>
              <a:rPr lang="en-US" dirty="0"/>
              <a:t>Errands</a:t>
            </a:r>
          </a:p>
          <a:p>
            <a:pPr>
              <a:buFont typeface="Wingdings" panose="05000000000000000000" pitchFamily="2" charset="2"/>
              <a:buChar char="q"/>
            </a:pPr>
            <a:r>
              <a:rPr lang="en-US" dirty="0"/>
              <a:t>Meal Preparation</a:t>
            </a:r>
          </a:p>
          <a:p>
            <a:pPr marL="0" indent="0">
              <a:buNone/>
            </a:pPr>
            <a:endParaRPr lang="en-US" dirty="0"/>
          </a:p>
          <a:p>
            <a:pPr marL="0" indent="0">
              <a:buNone/>
            </a:pPr>
            <a:r>
              <a:rPr lang="en-US" dirty="0"/>
              <a:t>**Private pay and Waiver payments accepted</a:t>
            </a:r>
          </a:p>
        </p:txBody>
      </p:sp>
      <p:sp>
        <p:nvSpPr>
          <p:cNvPr id="3" name="Title 2"/>
          <p:cNvSpPr>
            <a:spLocks noGrp="1"/>
          </p:cNvSpPr>
          <p:nvPr>
            <p:ph type="title"/>
          </p:nvPr>
        </p:nvSpPr>
        <p:spPr/>
        <p:txBody>
          <a:bodyPr/>
          <a:lstStyle/>
          <a:p>
            <a:br>
              <a:rPr lang="en-US" dirty="0">
                <a:solidFill>
                  <a:schemeClr val="accent5">
                    <a:lumMod val="60000"/>
                    <a:lumOff val="40000"/>
                  </a:schemeClr>
                </a:solidFill>
              </a:rPr>
            </a:br>
            <a:r>
              <a:rPr lang="en-US" sz="1800" b="1" i="1" dirty="0">
                <a:solidFill>
                  <a:srgbClr val="0070C0"/>
                </a:solidFill>
              </a:rPr>
              <a:t>Fee For Service Programs Statewide</a:t>
            </a:r>
            <a:br>
              <a:rPr lang="en-US" dirty="0">
                <a:solidFill>
                  <a:schemeClr val="accent5">
                    <a:lumMod val="60000"/>
                    <a:lumOff val="40000"/>
                  </a:schemeClr>
                </a:solidFill>
              </a:rPr>
            </a:br>
            <a:r>
              <a:rPr lang="en-US" sz="4000" dirty="0">
                <a:solidFill>
                  <a:schemeClr val="tx1"/>
                </a:solidFill>
              </a:rPr>
              <a:t>Independence At Home</a:t>
            </a:r>
            <a:br>
              <a:rPr lang="en-US" sz="4000" dirty="0">
                <a:solidFill>
                  <a:schemeClr val="accent5">
                    <a:lumMod val="60000"/>
                    <a:lumOff val="40000"/>
                  </a:schemeClr>
                </a:solidFill>
              </a:rPr>
            </a:br>
            <a:endParaRPr lang="en-US" sz="4000" dirty="0">
              <a:solidFill>
                <a:schemeClr val="accent5">
                  <a:lumMod val="60000"/>
                  <a:lumOff val="4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86200"/>
            <a:ext cx="2190750" cy="191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27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8229599" cy="4343399"/>
          </a:xfrm>
        </p:spPr>
        <p:txBody>
          <a:bodyPr/>
          <a:lstStyle/>
          <a:p>
            <a:pPr marL="0" indent="0">
              <a:buNone/>
            </a:pPr>
            <a:r>
              <a:rPr lang="en-US" dirty="0"/>
              <a:t>Independence Rising offers the following services for agency consumers as well as individuals that have a goal of obtaining a driver’s license.  IR also has a car that is accessible for persons with physical disabilities.  In order to receive the following services all individuals need to have a valid learner’ permit.</a:t>
            </a:r>
          </a:p>
          <a:p>
            <a:pPr marL="0" indent="0">
              <a:buNone/>
            </a:pPr>
            <a:endParaRPr lang="en-US" dirty="0"/>
          </a:p>
          <a:p>
            <a:r>
              <a:rPr lang="en-US" dirty="0"/>
              <a:t>Driving Evaluations (written and driving)</a:t>
            </a:r>
          </a:p>
          <a:p>
            <a:r>
              <a:rPr lang="en-US" dirty="0"/>
              <a:t>Driving Lessons</a:t>
            </a:r>
          </a:p>
          <a:p>
            <a:pPr marL="0" indent="0">
              <a:buNone/>
            </a:pPr>
            <a:endParaRPr lang="en-US" dirty="0"/>
          </a:p>
        </p:txBody>
      </p:sp>
      <p:sp>
        <p:nvSpPr>
          <p:cNvPr id="3" name="Title 2"/>
          <p:cNvSpPr>
            <a:spLocks noGrp="1"/>
          </p:cNvSpPr>
          <p:nvPr>
            <p:ph type="title"/>
          </p:nvPr>
        </p:nvSpPr>
        <p:spPr/>
        <p:txBody>
          <a:bodyPr/>
          <a:lstStyle/>
          <a:p>
            <a:r>
              <a:rPr lang="en-US" sz="1800" b="1" i="1" dirty="0">
                <a:solidFill>
                  <a:srgbClr val="0070C0"/>
                </a:solidFill>
              </a:rPr>
              <a:t>Fee For Service Programs Statewide</a:t>
            </a:r>
            <a:br>
              <a:rPr lang="en-US" sz="1800" i="1" dirty="0">
                <a:solidFill>
                  <a:srgbClr val="CC0000"/>
                </a:solidFill>
              </a:rPr>
            </a:br>
            <a:r>
              <a:rPr lang="en-US" sz="3200" dirty="0">
                <a:solidFill>
                  <a:schemeClr val="tx1"/>
                </a:solidFill>
              </a:rPr>
              <a:t>Driving Program Services</a:t>
            </a:r>
            <a:br>
              <a:rPr lang="en-US" sz="1800" i="1" dirty="0">
                <a:solidFill>
                  <a:srgbClr val="CC0000"/>
                </a:solidFill>
              </a:rPr>
            </a:br>
            <a:endParaRPr lang="en-US" sz="1800" i="1" dirty="0">
              <a:solidFill>
                <a:srgbClr val="CC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81600"/>
            <a:ext cx="1833563" cy="1376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44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a:t>IR has a contract with Department of Health and Human Services, (DHHS), to provide services to families working with child protective services.  Services include:  </a:t>
            </a:r>
          </a:p>
          <a:p>
            <a:pPr marL="0" indent="0">
              <a:buNone/>
            </a:pPr>
            <a:endParaRPr lang="en-US" sz="2000" dirty="0"/>
          </a:p>
          <a:p>
            <a:pPr>
              <a:buFont typeface="Wingdings" panose="05000000000000000000" pitchFamily="2" charset="2"/>
              <a:buChar char="q"/>
            </a:pPr>
            <a:r>
              <a:rPr lang="en-US" sz="2000" dirty="0"/>
              <a:t>Family Support  Services</a:t>
            </a:r>
          </a:p>
          <a:p>
            <a:pPr>
              <a:buFont typeface="Wingdings" panose="05000000000000000000" pitchFamily="2" charset="2"/>
              <a:buChar char="q"/>
            </a:pPr>
            <a:r>
              <a:rPr lang="en-US" sz="2000" dirty="0"/>
              <a:t>Supervision at  Parent/Child Visitations</a:t>
            </a:r>
          </a:p>
          <a:p>
            <a:pPr>
              <a:buFont typeface="Wingdings" panose="05000000000000000000" pitchFamily="2" charset="2"/>
              <a:buChar char="q"/>
            </a:pPr>
            <a:r>
              <a:rPr lang="en-US" sz="2000" dirty="0"/>
              <a:t>Drug Testing</a:t>
            </a:r>
          </a:p>
          <a:p>
            <a:pPr>
              <a:buFont typeface="Wingdings" panose="05000000000000000000" pitchFamily="2" charset="2"/>
              <a:buChar char="q"/>
            </a:pPr>
            <a:r>
              <a:rPr lang="en-US" sz="2000" dirty="0"/>
              <a:t>Parent Education</a:t>
            </a:r>
          </a:p>
          <a:p>
            <a:pPr marL="0" indent="0">
              <a:buNone/>
            </a:pPr>
            <a:endParaRPr lang="en-US" sz="2000" dirty="0"/>
          </a:p>
        </p:txBody>
      </p:sp>
      <p:sp>
        <p:nvSpPr>
          <p:cNvPr id="3" name="Title 2"/>
          <p:cNvSpPr>
            <a:spLocks noGrp="1"/>
          </p:cNvSpPr>
          <p:nvPr>
            <p:ph type="title"/>
          </p:nvPr>
        </p:nvSpPr>
        <p:spPr/>
        <p:txBody>
          <a:bodyPr/>
          <a:lstStyle/>
          <a:p>
            <a:r>
              <a:rPr lang="en-US" sz="1800" b="1" i="1" dirty="0">
                <a:solidFill>
                  <a:srgbClr val="0070C0"/>
                </a:solidFill>
              </a:rPr>
              <a:t>Fee For Service Programs Statewide</a:t>
            </a:r>
            <a:br>
              <a:rPr lang="en-US" sz="1800" i="1" dirty="0">
                <a:solidFill>
                  <a:schemeClr val="tx1"/>
                </a:solidFill>
              </a:rPr>
            </a:br>
            <a:r>
              <a:rPr lang="en-US" sz="3200" dirty="0">
                <a:solidFill>
                  <a:schemeClr val="tx1"/>
                </a:solidFill>
              </a:rPr>
              <a:t>Family Support Services</a:t>
            </a:r>
            <a:br>
              <a:rPr lang="en-US" sz="1800" i="1" dirty="0">
                <a:solidFill>
                  <a:schemeClr val="tx1"/>
                </a:solidFill>
              </a:rPr>
            </a:br>
            <a:endParaRPr lang="en-US" sz="1800" i="1"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105400"/>
            <a:ext cx="28575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38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491" y="2248347"/>
            <a:ext cx="7756262" cy="4381053"/>
          </a:xfrm>
        </p:spPr>
        <p:txBody>
          <a:bodyPr>
            <a:normAutofit fontScale="77500" lnSpcReduction="20000"/>
          </a:bodyPr>
          <a:lstStyle/>
          <a:p>
            <a:r>
              <a:rPr lang="en-US" dirty="0"/>
              <a:t>Independence Rising holds a contract with Nebraska Probation to provide family support services to youth that are going through probation services.  </a:t>
            </a:r>
          </a:p>
          <a:p>
            <a:r>
              <a:rPr lang="en-US" dirty="0"/>
              <a:t>Through this contract, Independence Rising works alongside youth to help facilitate work on goals to complete court ordered probation successfully.</a:t>
            </a:r>
          </a:p>
          <a:p>
            <a:r>
              <a:rPr lang="en-US" dirty="0"/>
              <a:t>Additionally, Independence Rising is committed to helping assure youth with mental and cognitive disabilities receive intervening services and advocacy efforts in order to avoid involvement in the court system.  Recently, Independence Rising helped to co-host a series of meetings in the North Platte area called “Classroom to Courtroom” in which the ultimate goal is to bring a group of agencies and individuals together to help educate the community on the over representation of youth with disabilities in the criminal justice system, as well as to help provide a framework of options for youth and their families to have options of interventions before involvement in the court system.</a:t>
            </a:r>
          </a:p>
        </p:txBody>
      </p:sp>
      <p:sp>
        <p:nvSpPr>
          <p:cNvPr id="3" name="Title 2"/>
          <p:cNvSpPr>
            <a:spLocks noGrp="1"/>
          </p:cNvSpPr>
          <p:nvPr>
            <p:ph type="title"/>
          </p:nvPr>
        </p:nvSpPr>
        <p:spPr>
          <a:xfrm>
            <a:off x="688490" y="152400"/>
            <a:ext cx="7756263" cy="1472006"/>
          </a:xfrm>
        </p:spPr>
        <p:txBody>
          <a:bodyPr/>
          <a:lstStyle/>
          <a:p>
            <a:r>
              <a:rPr lang="en-US" sz="1600" b="1" i="1" dirty="0">
                <a:solidFill>
                  <a:srgbClr val="0070C0"/>
                </a:solidFill>
              </a:rPr>
              <a:t>Fee For Service Programs Statewide</a:t>
            </a:r>
            <a:br>
              <a:rPr lang="en-US" sz="3600" dirty="0"/>
            </a:br>
            <a:r>
              <a:rPr lang="en-US" sz="3600" dirty="0">
                <a:solidFill>
                  <a:schemeClr val="tx1"/>
                </a:solidFill>
              </a:rPr>
              <a:t>“Back On Track” </a:t>
            </a:r>
            <a:br>
              <a:rPr lang="en-US" sz="3600" dirty="0">
                <a:solidFill>
                  <a:schemeClr val="tx1"/>
                </a:solidFill>
              </a:rPr>
            </a:br>
            <a:r>
              <a:rPr lang="en-US" sz="3600" dirty="0">
                <a:solidFill>
                  <a:schemeClr val="tx1"/>
                </a:solidFill>
              </a:rPr>
              <a:t>Youth Probation Services </a:t>
            </a:r>
          </a:p>
        </p:txBody>
      </p:sp>
    </p:spTree>
    <p:extLst>
      <p:ext uri="{BB962C8B-B14F-4D97-AF65-F5344CB8AC3E}">
        <p14:creationId xmlns:p14="http://schemas.microsoft.com/office/powerpoint/2010/main" val="46110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0156"/>
            <a:ext cx="7543800" cy="1944444"/>
          </a:xfrm>
        </p:spPr>
        <p:txBody>
          <a:bodyPr/>
          <a:lstStyle/>
          <a:p>
            <a:br>
              <a:rPr lang="en-US" sz="3600" dirty="0"/>
            </a:br>
            <a:r>
              <a:rPr lang="en-US" sz="3600" dirty="0"/>
              <a:t>Independence Rising Offices</a:t>
            </a:r>
            <a:br>
              <a:rPr lang="en-US" sz="3600" dirty="0"/>
            </a:br>
            <a:br>
              <a:rPr lang="en-US" sz="3600" dirty="0"/>
            </a:br>
            <a:br>
              <a:rPr lang="en-US" sz="3600" dirty="0"/>
            </a:br>
            <a:r>
              <a:rPr lang="en-US" sz="1400" b="1" dirty="0">
                <a:solidFill>
                  <a:schemeClr val="tx1"/>
                </a:solidFill>
              </a:rPr>
              <a:t>Grand Island                                 Gothenburg                                   Gering            </a:t>
            </a:r>
            <a:br>
              <a:rPr lang="en-US" sz="1400" b="1" dirty="0">
                <a:solidFill>
                  <a:schemeClr val="tx1"/>
                </a:solidFill>
              </a:rPr>
            </a:br>
            <a:r>
              <a:rPr lang="en-US" sz="1400" b="1" dirty="0">
                <a:solidFill>
                  <a:schemeClr val="tx1"/>
                </a:solidFill>
              </a:rPr>
              <a:t>    </a:t>
            </a:r>
            <a:r>
              <a:rPr lang="en-US" sz="1400" b="1" i="1" dirty="0">
                <a:solidFill>
                  <a:schemeClr val="tx1"/>
                </a:solidFill>
              </a:rPr>
              <a:t>3335 West Capital                              910 Avenue F                   2350 Five Rocks Road                        </a:t>
            </a:r>
            <a:br>
              <a:rPr lang="en-US" sz="1400" b="1" i="1"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 </a:t>
            </a:r>
            <a:endParaRPr lang="en-US" sz="2400" dirty="0"/>
          </a:p>
        </p:txBody>
      </p:sp>
      <p:pic>
        <p:nvPicPr>
          <p:cNvPr id="6" name="Picture 2" descr="C:\Users\CIL\Pictures\2013-11-12\184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9473" y="2590800"/>
            <a:ext cx="267967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IL\AppData\Local\Microsoft\Windows\Temporary Internet Files\Content.Outlook\Z5CEZPSK\photo0 (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514600"/>
            <a:ext cx="1376856" cy="1835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5800" y="2743200"/>
            <a:ext cx="2235200" cy="1676400"/>
          </a:xfrm>
          <a:prstGeom prst="rect">
            <a:avLst/>
          </a:prstGeom>
        </p:spPr>
      </p:pic>
      <p:sp>
        <p:nvSpPr>
          <p:cNvPr id="8" name="TextBox 7"/>
          <p:cNvSpPr txBox="1"/>
          <p:nvPr/>
        </p:nvSpPr>
        <p:spPr>
          <a:xfrm>
            <a:off x="838200" y="5715000"/>
            <a:ext cx="6934200" cy="523220"/>
          </a:xfrm>
          <a:prstGeom prst="rect">
            <a:avLst/>
          </a:prstGeom>
          <a:noFill/>
        </p:spPr>
        <p:txBody>
          <a:bodyPr wrap="square" rtlCol="0">
            <a:spAutoFit/>
          </a:bodyPr>
          <a:lstStyle/>
          <a:p>
            <a:pPr algn="ctr"/>
            <a:r>
              <a:rPr lang="en-US" sz="1400" b="1" dirty="0"/>
              <a:t>North Platte</a:t>
            </a:r>
          </a:p>
          <a:p>
            <a:pPr algn="ctr"/>
            <a:r>
              <a:rPr lang="en-US" sz="1400" b="1" i="1" dirty="0"/>
              <a:t>109 East 2</a:t>
            </a:r>
            <a:r>
              <a:rPr lang="en-US" sz="1400" b="1" i="1" baseline="30000" dirty="0"/>
              <a:t>nd</a:t>
            </a:r>
            <a:r>
              <a:rPr lang="en-US" sz="1400" b="1" i="1" dirty="0"/>
              <a:t> St. Suite 3</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6091" y="4724400"/>
            <a:ext cx="1404565" cy="1053424"/>
          </a:xfrm>
          <a:prstGeom prst="rect">
            <a:avLst/>
          </a:prstGeom>
        </p:spPr>
      </p:pic>
      <p:sp>
        <p:nvSpPr>
          <p:cNvPr id="2" name="Rectangle 1"/>
          <p:cNvSpPr/>
          <p:nvPr/>
        </p:nvSpPr>
        <p:spPr>
          <a:xfrm>
            <a:off x="1143000" y="4419600"/>
            <a:ext cx="1905000" cy="2646878"/>
          </a:xfrm>
          <a:prstGeom prst="rect">
            <a:avLst/>
          </a:prstGeom>
        </p:spPr>
        <p:txBody>
          <a:bodyPr wrap="square">
            <a:spAutoFit/>
          </a:bodyPr>
          <a:lstStyle/>
          <a:p>
            <a:endParaRPr lang="en-US" sz="1100" i="1" dirty="0">
              <a:solidFill>
                <a:srgbClr val="741B47"/>
              </a:solidFill>
              <a:latin typeface="Comic Sans MS" panose="030F0702030302020204" pitchFamily="66" charset="0"/>
              <a:ea typeface="Calibri" panose="020F0502020204030204" pitchFamily="34" charset="0"/>
            </a:endParaRPr>
          </a:p>
          <a:p>
            <a:endParaRPr lang="en-US" sz="1100" i="1" dirty="0">
              <a:solidFill>
                <a:srgbClr val="741B47"/>
              </a:solidFill>
              <a:latin typeface="Comic Sans MS" panose="030F0702030302020204" pitchFamily="66" charset="0"/>
              <a:ea typeface="Calibri" panose="020F0502020204030204" pitchFamily="34" charset="0"/>
            </a:endParaRPr>
          </a:p>
          <a:p>
            <a:endParaRPr lang="en-US" sz="1100" i="1" dirty="0">
              <a:solidFill>
                <a:srgbClr val="741B47"/>
              </a:solidFill>
              <a:latin typeface="Comic Sans MS" panose="030F0702030302020204" pitchFamily="66" charset="0"/>
              <a:ea typeface="Calibri" panose="020F0502020204030204" pitchFamily="34" charset="0"/>
            </a:endParaRPr>
          </a:p>
          <a:p>
            <a:endParaRPr lang="en-US" sz="1100" i="1" dirty="0">
              <a:solidFill>
                <a:srgbClr val="741B47"/>
              </a:solidFill>
              <a:latin typeface="Comic Sans MS" panose="030F0702030302020204" pitchFamily="66" charset="0"/>
              <a:ea typeface="Calibri" panose="020F0502020204030204" pitchFamily="34" charset="0"/>
            </a:endParaRPr>
          </a:p>
          <a:p>
            <a:endParaRPr lang="en-US" sz="1100" i="1" dirty="0">
              <a:solidFill>
                <a:srgbClr val="741B47"/>
              </a:solidFill>
              <a:latin typeface="Comic Sans MS" panose="030F0702030302020204" pitchFamily="66" charset="0"/>
              <a:ea typeface="Calibri" panose="020F0502020204030204" pitchFamily="34" charset="0"/>
            </a:endParaRPr>
          </a:p>
          <a:p>
            <a:endParaRPr lang="en-US" sz="1400" b="1" i="1" dirty="0">
              <a:latin typeface="Comic Sans MS" panose="030F0702030302020204" pitchFamily="66" charset="0"/>
              <a:ea typeface="Calibri" panose="020F0502020204030204" pitchFamily="34" charset="0"/>
            </a:endParaRPr>
          </a:p>
          <a:p>
            <a:r>
              <a:rPr lang="en-US" sz="1400" b="1" i="1" dirty="0">
                <a:latin typeface="Comic Sans MS" panose="030F0702030302020204" pitchFamily="66" charset="0"/>
                <a:ea typeface="Calibri" panose="020F0502020204030204" pitchFamily="34" charset="0"/>
              </a:rPr>
              <a:t>       </a:t>
            </a:r>
          </a:p>
          <a:p>
            <a:r>
              <a:rPr lang="en-US" sz="1400" b="1" i="1" dirty="0">
                <a:latin typeface="Comic Sans MS" panose="030F0702030302020204" pitchFamily="66" charset="0"/>
                <a:ea typeface="Calibri" panose="020F0502020204030204" pitchFamily="34" charset="0"/>
              </a:rPr>
              <a:t>        Kearney</a:t>
            </a:r>
          </a:p>
          <a:p>
            <a:r>
              <a:rPr lang="en-US" sz="1100" i="1" dirty="0">
                <a:solidFill>
                  <a:srgbClr val="741B47"/>
                </a:solidFill>
                <a:latin typeface="Comic Sans MS" panose="030F0702030302020204" pitchFamily="66" charset="0"/>
                <a:ea typeface="Calibri" panose="020F0502020204030204" pitchFamily="34" charset="0"/>
              </a:rPr>
              <a:t>        </a:t>
            </a:r>
            <a:r>
              <a:rPr lang="en-US" sz="1100" i="1" dirty="0">
                <a:latin typeface="Comic Sans MS" panose="030F0702030302020204" pitchFamily="66" charset="0"/>
                <a:ea typeface="Calibri" panose="020F0502020204030204" pitchFamily="34" charset="0"/>
              </a:rPr>
              <a:t>St. James Square</a:t>
            </a:r>
          </a:p>
          <a:p>
            <a:r>
              <a:rPr lang="en-US" sz="1100" i="1" dirty="0">
                <a:latin typeface="Comic Sans MS" panose="030F0702030302020204" pitchFamily="66" charset="0"/>
                <a:ea typeface="Calibri" panose="020F0502020204030204" pitchFamily="34" charset="0"/>
              </a:rPr>
              <a:t>    124 W 24th St. Suite B</a:t>
            </a:r>
            <a:endParaRPr lang="en-US" sz="1100" dirty="0">
              <a:latin typeface="Times New Roman" panose="02020603050405020304" pitchFamily="18" charset="0"/>
              <a:ea typeface="Calibri" panose="020F0502020204030204" pitchFamily="34" charset="0"/>
            </a:endParaRPr>
          </a:p>
          <a:p>
            <a:endParaRPr lang="en-US" sz="1100" dirty="0">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0578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Clr>
                <a:srgbClr val="873624"/>
              </a:buClr>
            </a:pPr>
            <a:r>
              <a:rPr lang="en-US" dirty="0">
                <a:solidFill>
                  <a:prstClr val="black">
                    <a:lumMod val="85000"/>
                    <a:lumOff val="15000"/>
                  </a:prstClr>
                </a:solidFill>
              </a:rPr>
              <a:t>IR is a contracted provider for Home Again Services.</a:t>
            </a:r>
          </a:p>
          <a:p>
            <a:pPr lvl="0">
              <a:buClr>
                <a:srgbClr val="873624"/>
              </a:buClr>
            </a:pPr>
            <a:r>
              <a:rPr lang="en-US" dirty="0">
                <a:solidFill>
                  <a:prstClr val="black">
                    <a:lumMod val="85000"/>
                    <a:lumOff val="15000"/>
                  </a:prstClr>
                </a:solidFill>
              </a:rPr>
              <a:t>In order to receive home again services, consumers need to be eligible for the Aged and Disabled Medicaid Waiver.</a:t>
            </a:r>
          </a:p>
          <a:p>
            <a:pPr lvl="0">
              <a:buClr>
                <a:srgbClr val="873624"/>
              </a:buClr>
            </a:pPr>
            <a:r>
              <a:rPr lang="en-US" dirty="0">
                <a:solidFill>
                  <a:prstClr val="black">
                    <a:lumMod val="85000"/>
                    <a:lumOff val="15000"/>
                  </a:prstClr>
                </a:solidFill>
              </a:rPr>
              <a:t>Home Again services provide consumers that are transitioning from institutions to community based living with funding to reestablish their household. </a:t>
            </a:r>
          </a:p>
          <a:p>
            <a:pPr lvl="0">
              <a:buClr>
                <a:srgbClr val="873624"/>
              </a:buClr>
            </a:pPr>
            <a:r>
              <a:rPr lang="en-US" dirty="0">
                <a:solidFill>
                  <a:prstClr val="black">
                    <a:lumMod val="85000"/>
                    <a:lumOff val="15000"/>
                  </a:prstClr>
                </a:solidFill>
              </a:rPr>
              <a:t>Examples of items include: furnishings, dishes, sheets, towels, beds, dressers, etc.  In some instances,  deposits such as electric and gas can be funded.</a:t>
            </a:r>
          </a:p>
          <a:p>
            <a:endParaRPr lang="en-US" dirty="0"/>
          </a:p>
        </p:txBody>
      </p:sp>
      <p:sp>
        <p:nvSpPr>
          <p:cNvPr id="3" name="Title 2"/>
          <p:cNvSpPr>
            <a:spLocks noGrp="1"/>
          </p:cNvSpPr>
          <p:nvPr>
            <p:ph type="title"/>
          </p:nvPr>
        </p:nvSpPr>
        <p:spPr/>
        <p:txBody>
          <a:bodyPr/>
          <a:lstStyle/>
          <a:p>
            <a:r>
              <a:rPr lang="en-US" sz="1800" b="1" i="1" dirty="0">
                <a:solidFill>
                  <a:srgbClr val="0070C0"/>
                </a:solidFill>
              </a:rPr>
              <a:t>Fee For Service Programs Statewide</a:t>
            </a:r>
            <a:br>
              <a:rPr lang="en-US" b="1" i="1" dirty="0">
                <a:solidFill>
                  <a:srgbClr val="0070C0"/>
                </a:solidFill>
              </a:rPr>
            </a:br>
            <a:r>
              <a:rPr lang="en-US" sz="4000" dirty="0">
                <a:solidFill>
                  <a:schemeClr val="tx1"/>
                </a:solidFill>
              </a:rPr>
              <a:t>Home Again Services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28600"/>
            <a:ext cx="963446" cy="144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8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lgn="ctr">
              <a:buClr>
                <a:srgbClr val="873624"/>
              </a:buClr>
              <a:buNone/>
            </a:pPr>
            <a:r>
              <a:rPr lang="en-US" sz="2000" b="1" dirty="0">
                <a:solidFill>
                  <a:prstClr val="black">
                    <a:lumMod val="85000"/>
                    <a:lumOff val="15000"/>
                  </a:prstClr>
                </a:solidFill>
              </a:rPr>
              <a:t>Assistive Technology</a:t>
            </a:r>
            <a:r>
              <a:rPr lang="en-US" sz="2000" dirty="0">
                <a:solidFill>
                  <a:prstClr val="black">
                    <a:lumMod val="85000"/>
                    <a:lumOff val="15000"/>
                  </a:prstClr>
                </a:solidFill>
              </a:rPr>
              <a:t> </a:t>
            </a:r>
            <a:br>
              <a:rPr lang="en-US" sz="1700" dirty="0">
                <a:solidFill>
                  <a:prstClr val="black">
                    <a:lumMod val="85000"/>
                    <a:lumOff val="15000"/>
                  </a:prstClr>
                </a:solidFill>
              </a:rPr>
            </a:br>
            <a:endParaRPr lang="en-US" sz="1700" dirty="0">
              <a:solidFill>
                <a:prstClr val="black">
                  <a:lumMod val="85000"/>
                  <a:lumOff val="15000"/>
                </a:prstClr>
              </a:solidFill>
            </a:endParaRPr>
          </a:p>
          <a:p>
            <a:pPr marL="0" lvl="0" indent="0">
              <a:buClr>
                <a:srgbClr val="873624"/>
              </a:buClr>
              <a:buNone/>
            </a:pPr>
            <a:r>
              <a:rPr lang="en-US" sz="1700" dirty="0">
                <a:solidFill>
                  <a:prstClr val="black">
                    <a:lumMod val="85000"/>
                    <a:lumOff val="15000"/>
                  </a:prstClr>
                </a:solidFill>
              </a:rPr>
              <a:t>Assistive technology devices are items or pieces of equipment that are used to increase, maintain, or improve functional capabilities of individuals with disabilities. IR offers an equipment rental program that loans equipment such as wheelchairs and walkers to individuals.</a:t>
            </a:r>
            <a:br>
              <a:rPr lang="en-US" sz="1700" dirty="0">
                <a:solidFill>
                  <a:prstClr val="black">
                    <a:lumMod val="85000"/>
                    <a:lumOff val="15000"/>
                  </a:prstClr>
                </a:solidFill>
              </a:rPr>
            </a:br>
            <a:endParaRPr lang="en-US" sz="1700" i="1" dirty="0">
              <a:solidFill>
                <a:prstClr val="black">
                  <a:lumMod val="85000"/>
                  <a:lumOff val="15000"/>
                </a:prstClr>
              </a:solidFill>
            </a:endParaRPr>
          </a:p>
          <a:p>
            <a:pPr lvl="0">
              <a:buClr>
                <a:srgbClr val="873624"/>
              </a:buClr>
            </a:pPr>
            <a:r>
              <a:rPr lang="en-US" sz="2000" dirty="0">
                <a:solidFill>
                  <a:prstClr val="black">
                    <a:lumMod val="85000"/>
                    <a:lumOff val="15000"/>
                  </a:prstClr>
                </a:solidFill>
              </a:rPr>
              <a:t>Equipment Rental </a:t>
            </a:r>
          </a:p>
          <a:p>
            <a:pPr lvl="0">
              <a:buClr>
                <a:srgbClr val="873624"/>
              </a:buClr>
            </a:pPr>
            <a:r>
              <a:rPr lang="en-US" sz="2000" dirty="0">
                <a:solidFill>
                  <a:prstClr val="black">
                    <a:lumMod val="85000"/>
                    <a:lumOff val="15000"/>
                  </a:prstClr>
                </a:solidFill>
              </a:rPr>
              <a:t>Demonstration of equipment usage</a:t>
            </a:r>
          </a:p>
          <a:p>
            <a:pPr lvl="0">
              <a:buClr>
                <a:srgbClr val="873624"/>
              </a:buClr>
            </a:pPr>
            <a:r>
              <a:rPr lang="en-US" sz="2000" dirty="0">
                <a:solidFill>
                  <a:prstClr val="black">
                    <a:lumMod val="85000"/>
                    <a:lumOff val="15000"/>
                  </a:prstClr>
                </a:solidFill>
              </a:rPr>
              <a:t>Long-term equipment  rental services when needed</a:t>
            </a:r>
          </a:p>
          <a:p>
            <a:pPr lvl="0">
              <a:buClr>
                <a:srgbClr val="873624"/>
              </a:buClr>
            </a:pPr>
            <a:endParaRPr lang="en-US" sz="2000" dirty="0">
              <a:solidFill>
                <a:prstClr val="black">
                  <a:lumMod val="85000"/>
                  <a:lumOff val="15000"/>
                </a:prstClr>
              </a:solidFill>
            </a:endParaRPr>
          </a:p>
          <a:p>
            <a:pPr lvl="0">
              <a:buClr>
                <a:srgbClr val="873624"/>
              </a:buClr>
            </a:pPr>
            <a:endParaRPr lang="en-US" sz="2000" dirty="0">
              <a:solidFill>
                <a:prstClr val="black">
                  <a:lumMod val="85000"/>
                  <a:lumOff val="15000"/>
                </a:prstClr>
              </a:solidFill>
            </a:endParaRPr>
          </a:p>
        </p:txBody>
      </p:sp>
      <p:sp>
        <p:nvSpPr>
          <p:cNvPr id="3" name="Title 2"/>
          <p:cNvSpPr>
            <a:spLocks noGrp="1"/>
          </p:cNvSpPr>
          <p:nvPr>
            <p:ph type="title"/>
          </p:nvPr>
        </p:nvSpPr>
        <p:spPr/>
        <p:txBody>
          <a:bodyPr/>
          <a:lstStyle/>
          <a:p>
            <a:r>
              <a:rPr lang="en-US" sz="1800" b="1" i="1" dirty="0">
                <a:solidFill>
                  <a:srgbClr val="0070C0"/>
                </a:solidFill>
              </a:rPr>
              <a:t>Fee for Service Programs Statewide</a:t>
            </a:r>
            <a:br>
              <a:rPr lang="en-US" sz="1800" i="1" dirty="0">
                <a:solidFill>
                  <a:schemeClr val="tx1">
                    <a:lumMod val="95000"/>
                    <a:lumOff val="5000"/>
                  </a:schemeClr>
                </a:solidFill>
              </a:rPr>
            </a:br>
            <a:r>
              <a:rPr lang="en-US" sz="3200" dirty="0">
                <a:solidFill>
                  <a:schemeClr val="tx1"/>
                </a:solidFill>
              </a:rPr>
              <a:t>Equipment Rental Program</a:t>
            </a:r>
            <a:endParaRPr lang="en-US" sz="1800" i="1" dirty="0">
              <a:solidFill>
                <a:schemeClr val="tx1"/>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520365"/>
            <a:ext cx="2132462" cy="1199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230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Independence Rising has contracted with the ARC in Washington DC to provide fingerprinting services for potential employees applying as workers for the 2020 census.</a:t>
            </a:r>
          </a:p>
          <a:p>
            <a:r>
              <a:rPr lang="en-US" dirty="0"/>
              <a:t>Independence Rising is providing fingerprint services eight hours per week from May-December 2019 and then services will increase to six days a week for the full year 2020.  </a:t>
            </a:r>
          </a:p>
          <a:p>
            <a:r>
              <a:rPr lang="en-US" dirty="0"/>
              <a:t>The agency is working with Vocational Rehabilitation as well as publically advertising for the fingerprint operator positions in order to recruit persons with disabilities to work in the positions.  </a:t>
            </a:r>
          </a:p>
          <a:p>
            <a:pPr marL="0" indent="0">
              <a:buNone/>
            </a:pPr>
            <a:endParaRPr lang="en-US" sz="1600" dirty="0"/>
          </a:p>
          <a:p>
            <a:pPr marL="0" indent="0">
              <a:buNone/>
            </a:pPr>
            <a:r>
              <a:rPr lang="en-US" sz="1600" dirty="0"/>
              <a:t>**</a:t>
            </a:r>
            <a:r>
              <a:rPr lang="en-US" sz="1600" i="1" dirty="0"/>
              <a:t>Program available only in North Platte.</a:t>
            </a:r>
            <a:endParaRPr lang="en-US" sz="1700" dirty="0"/>
          </a:p>
        </p:txBody>
      </p:sp>
      <p:sp>
        <p:nvSpPr>
          <p:cNvPr id="3" name="Title 2"/>
          <p:cNvSpPr>
            <a:spLocks noGrp="1"/>
          </p:cNvSpPr>
          <p:nvPr>
            <p:ph type="title"/>
          </p:nvPr>
        </p:nvSpPr>
        <p:spPr/>
        <p:txBody>
          <a:bodyPr/>
          <a:lstStyle/>
          <a:p>
            <a:r>
              <a:rPr lang="en-US" sz="1600" b="1" i="1" dirty="0">
                <a:solidFill>
                  <a:srgbClr val="7030A0"/>
                </a:solidFill>
              </a:rPr>
              <a:t> </a:t>
            </a:r>
            <a:r>
              <a:rPr lang="en-US" sz="1800" b="1" i="1" dirty="0">
                <a:solidFill>
                  <a:srgbClr val="7030A0"/>
                </a:solidFill>
              </a:rPr>
              <a:t>Fee for Service Programs Regionally Offered</a:t>
            </a:r>
            <a:br>
              <a:rPr lang="en-US" dirty="0"/>
            </a:br>
            <a:r>
              <a:rPr lang="en-US" sz="3600" dirty="0">
                <a:solidFill>
                  <a:schemeClr val="tx1"/>
                </a:solidFill>
              </a:rPr>
              <a:t>ARC Census Project</a:t>
            </a:r>
            <a:r>
              <a:rPr lang="en-US" dirty="0"/>
              <a:t>	</a:t>
            </a:r>
          </a:p>
        </p:txBody>
      </p:sp>
    </p:spTree>
    <p:extLst>
      <p:ext uri="{BB962C8B-B14F-4D97-AF65-F5344CB8AC3E}">
        <p14:creationId xmlns:p14="http://schemas.microsoft.com/office/powerpoint/2010/main" val="152643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Peer Link is a program through Independence Rising offered in Kimball and Scottsbluff counties.</a:t>
            </a:r>
          </a:p>
          <a:p>
            <a:r>
              <a:rPr lang="en-US" sz="2000" dirty="0"/>
              <a:t>Peer Link is a program that provides peer services to individuals with mental and/or behavioral health diagnosis’s.</a:t>
            </a:r>
          </a:p>
          <a:p>
            <a:r>
              <a:rPr lang="en-US" sz="2000" dirty="0"/>
              <a:t>Program staff that work in the program are also individuals with mental/behavioral health issues.  Staff receives intensive training to become certified peer specialists.</a:t>
            </a:r>
          </a:p>
          <a:p>
            <a:r>
              <a:rPr lang="en-US" sz="2000" dirty="0"/>
              <a:t>Funding for Peer Link Program consumers is through Medicaid or Region 1 Behavioral Health.  </a:t>
            </a:r>
          </a:p>
          <a:p>
            <a:endParaRPr lang="en-US" sz="2000" dirty="0"/>
          </a:p>
        </p:txBody>
      </p:sp>
      <p:sp>
        <p:nvSpPr>
          <p:cNvPr id="3" name="Title 2"/>
          <p:cNvSpPr>
            <a:spLocks noGrp="1"/>
          </p:cNvSpPr>
          <p:nvPr>
            <p:ph type="title"/>
          </p:nvPr>
        </p:nvSpPr>
        <p:spPr>
          <a:xfrm>
            <a:off x="699247" y="228600"/>
            <a:ext cx="7745506" cy="1447800"/>
          </a:xfrm>
        </p:spPr>
        <p:txBody>
          <a:bodyPr/>
          <a:lstStyle/>
          <a:p>
            <a:r>
              <a:rPr lang="en-US" sz="1800" b="1" i="1" dirty="0">
                <a:solidFill>
                  <a:srgbClr val="7030A0"/>
                </a:solidFill>
              </a:rPr>
              <a:t>Fee for Service Programs Regionally Offered</a:t>
            </a:r>
            <a:br>
              <a:rPr lang="en-US" dirty="0">
                <a:solidFill>
                  <a:srgbClr val="00B050"/>
                </a:solidFill>
              </a:rPr>
            </a:br>
            <a:r>
              <a:rPr lang="en-US" sz="4400" dirty="0">
                <a:solidFill>
                  <a:schemeClr val="tx1"/>
                </a:solidFill>
              </a:rPr>
              <a:t>Peer Link</a:t>
            </a:r>
            <a:br>
              <a:rPr lang="en-US" dirty="0">
                <a:solidFill>
                  <a:schemeClr val="tx1"/>
                </a:solidFill>
              </a:rPr>
            </a:br>
            <a:r>
              <a:rPr lang="en-US" sz="1600" i="1" dirty="0">
                <a:solidFill>
                  <a:schemeClr val="tx1"/>
                </a:solidFill>
              </a:rPr>
              <a:t>(Gering office only)</a:t>
            </a:r>
            <a:endParaRPr lang="en-US" i="1" dirty="0">
              <a:solidFill>
                <a:schemeClr val="tx1"/>
              </a:solidFill>
            </a:endParaRPr>
          </a:p>
        </p:txBody>
      </p:sp>
    </p:spTree>
    <p:extLst>
      <p:ext uri="{BB962C8B-B14F-4D97-AF65-F5344CB8AC3E}">
        <p14:creationId xmlns:p14="http://schemas.microsoft.com/office/powerpoint/2010/main" val="187360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Independence Rising contracts with Region 2 Behavioral Health services to provide </a:t>
            </a:r>
            <a:r>
              <a:rPr lang="en-US" i="1" u="sng" dirty="0"/>
              <a:t>voluntary </a:t>
            </a:r>
            <a:r>
              <a:rPr lang="en-US" dirty="0"/>
              <a:t>family support services to families served by the Region 2.  The agency provides support and advocacy services for families experiencing mental health issues in order for them to work towards their self-chosen goals to deal with these issues.</a:t>
            </a:r>
          </a:p>
          <a:p>
            <a:r>
              <a:rPr lang="en-US" dirty="0"/>
              <a:t>Independence Rising also contracts to provide mentoring services for transition-aged youth served by Region 2.  Mentoring includes IR staff working with youth on the consumer’s self-chosen mentoring goals.  These can include activities such as going into the community to develop inclusive hobbies and activities, help working on homework, spending time on chosen activities and hobbies initiated by the youth, as well as any other identified, consumer driven goals. </a:t>
            </a:r>
          </a:p>
        </p:txBody>
      </p:sp>
      <p:sp>
        <p:nvSpPr>
          <p:cNvPr id="3" name="Title 2"/>
          <p:cNvSpPr>
            <a:spLocks noGrp="1"/>
          </p:cNvSpPr>
          <p:nvPr>
            <p:ph type="title"/>
          </p:nvPr>
        </p:nvSpPr>
        <p:spPr>
          <a:xfrm>
            <a:off x="688490" y="152400"/>
            <a:ext cx="7922110" cy="1472006"/>
          </a:xfrm>
        </p:spPr>
        <p:txBody>
          <a:bodyPr/>
          <a:lstStyle/>
          <a:p>
            <a:r>
              <a:rPr lang="en-US" sz="1600" b="1" i="1" dirty="0">
                <a:solidFill>
                  <a:srgbClr val="7030A0"/>
                </a:solidFill>
              </a:rPr>
              <a:t>Fee for Service Programs Regionally Offered</a:t>
            </a:r>
            <a:br>
              <a:rPr lang="en-US" dirty="0"/>
            </a:br>
            <a:r>
              <a:rPr lang="en-US" sz="4400" dirty="0">
                <a:solidFill>
                  <a:schemeClr val="tx1"/>
                </a:solidFill>
              </a:rPr>
              <a:t>Consumer Mentoring</a:t>
            </a:r>
          </a:p>
        </p:txBody>
      </p:sp>
    </p:spTree>
    <p:extLst>
      <p:ext uri="{BB962C8B-B14F-4D97-AF65-F5344CB8AC3E}">
        <p14:creationId xmlns:p14="http://schemas.microsoft.com/office/powerpoint/2010/main" val="2034064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a:t> Independence Rising is a Community Response Partner with Families First Partnership.  This is a reimbursement program in which Independence Rising is able to purchases items and services families need to live in the community as then be reimbursed for the purchases.  An example would be car tires for a family to be able to get to school and doctor’s appointments.  This service is only available in Lincoln County.  Independence Rising is also a family coach through the partnership in which IR staff works with families with community based living goals.  Families are at risk of not be able to function independently in the community.  The Partnership also has extra funding to provide services for families with children with severe mental/behavioral health needs as well as parenting teen parents that were involved in the foster care system as youth.  Independence Rising also offers coaching to families through this partnership.  </a:t>
            </a:r>
            <a:r>
              <a:rPr lang="en-US" i="1" dirty="0"/>
              <a:t>Available in Lincoln County only.</a:t>
            </a:r>
            <a:endParaRPr lang="en-US" dirty="0"/>
          </a:p>
          <a:p>
            <a:endParaRPr lang="en-US" dirty="0"/>
          </a:p>
        </p:txBody>
      </p:sp>
      <p:sp>
        <p:nvSpPr>
          <p:cNvPr id="3" name="Title 2"/>
          <p:cNvSpPr>
            <a:spLocks noGrp="1"/>
          </p:cNvSpPr>
          <p:nvPr>
            <p:ph type="title"/>
          </p:nvPr>
        </p:nvSpPr>
        <p:spPr>
          <a:xfrm>
            <a:off x="733883" y="457200"/>
            <a:ext cx="7756263" cy="1054250"/>
          </a:xfrm>
        </p:spPr>
        <p:txBody>
          <a:bodyPr/>
          <a:lstStyle/>
          <a:p>
            <a:r>
              <a:rPr lang="en-US" sz="1600" b="1" i="1" dirty="0">
                <a:solidFill>
                  <a:srgbClr val="7030A0"/>
                </a:solidFill>
              </a:rPr>
              <a:t>Fee for Service Programs Regionally Offered</a:t>
            </a:r>
            <a:br>
              <a:rPr lang="en-US" sz="2800" dirty="0"/>
            </a:br>
            <a:r>
              <a:rPr lang="en-US" sz="2800" dirty="0">
                <a:solidFill>
                  <a:schemeClr val="tx1"/>
                </a:solidFill>
              </a:rPr>
              <a:t>Families First Partnership Contracted Services	</a:t>
            </a:r>
            <a:r>
              <a:rPr lang="en-US" sz="2800" dirty="0"/>
              <a:t>	</a:t>
            </a:r>
          </a:p>
        </p:txBody>
      </p:sp>
    </p:spTree>
    <p:extLst>
      <p:ext uri="{BB962C8B-B14F-4D97-AF65-F5344CB8AC3E}">
        <p14:creationId xmlns:p14="http://schemas.microsoft.com/office/powerpoint/2010/main" val="3755609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Independence Rising is in the initial stages of implementing transition services for persons with disabilities that are currently incarcerated.  In the Gering/Scottsbluff area, served through the Independence Rising Gering office, a weekly classes are being offered to inmates in the detention center in Scottsbluff.  Individual work with inmates to help with information and referral as well as assistance with transition planning from institutional living to community based living.  Independence Rising is also in the process of connecting with the detention centers in Lincoln and Dawson Counties to investigate the possibility of offering group and individual programs and services for assistance for inmates from institutional to community based living.   Long term vision for this program is to serve detention centers throughout the fifty county territory.</a:t>
            </a:r>
          </a:p>
          <a:p>
            <a:endParaRPr lang="en-US" dirty="0"/>
          </a:p>
          <a:p>
            <a:endParaRPr lang="en-US" dirty="0"/>
          </a:p>
        </p:txBody>
      </p:sp>
      <p:sp>
        <p:nvSpPr>
          <p:cNvPr id="3" name="Title 2"/>
          <p:cNvSpPr>
            <a:spLocks noGrp="1"/>
          </p:cNvSpPr>
          <p:nvPr>
            <p:ph type="title"/>
          </p:nvPr>
        </p:nvSpPr>
        <p:spPr/>
        <p:txBody>
          <a:bodyPr/>
          <a:lstStyle/>
          <a:p>
            <a:r>
              <a:rPr lang="en-US" sz="1800" b="1" i="1" dirty="0">
                <a:solidFill>
                  <a:srgbClr val="7030A0"/>
                </a:solidFill>
              </a:rPr>
              <a:t>Program Services Offered throughout Territory Grant Funded</a:t>
            </a:r>
            <a:br>
              <a:rPr lang="en-US" dirty="0"/>
            </a:br>
            <a:r>
              <a:rPr lang="en-US" sz="3600" dirty="0">
                <a:solidFill>
                  <a:schemeClr val="tx1"/>
                </a:solidFill>
              </a:rPr>
              <a:t>Institutional Transitions</a:t>
            </a:r>
          </a:p>
        </p:txBody>
      </p:sp>
    </p:spTree>
    <p:extLst>
      <p:ext uri="{BB962C8B-B14F-4D97-AF65-F5344CB8AC3E}">
        <p14:creationId xmlns:p14="http://schemas.microsoft.com/office/powerpoint/2010/main" val="102293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a:t>Independence Rising began a contract with Respite Across the Lifespan contract for the Grand Island, Kearney, and counties north of this Central area of the State starting October 2019.  </a:t>
            </a:r>
          </a:p>
          <a:p>
            <a:r>
              <a:rPr lang="en-US" sz="1800" dirty="0"/>
              <a:t>Respite Across the Lifespan provides respite services for to eligible family members and informal support of persons with disabilities living in community based living.  In these situations, the support system helps to provide supervision and services in order to provide care for the consumer in their homes and community.  When the support system needs a break or time off, Respite Across the Lifespan finds approved providers to provide in-home services for these consumers.  </a:t>
            </a:r>
          </a:p>
          <a:p>
            <a:r>
              <a:rPr lang="en-US" sz="1800" dirty="0"/>
              <a:t>These services are available for eligible consumers and their families across the lifespan and cross disability.</a:t>
            </a:r>
          </a:p>
        </p:txBody>
      </p:sp>
      <p:sp>
        <p:nvSpPr>
          <p:cNvPr id="3" name="Title 2"/>
          <p:cNvSpPr>
            <a:spLocks noGrp="1"/>
          </p:cNvSpPr>
          <p:nvPr>
            <p:ph type="title"/>
          </p:nvPr>
        </p:nvSpPr>
        <p:spPr>
          <a:xfrm>
            <a:off x="699247" y="533400"/>
            <a:ext cx="7756263" cy="1054250"/>
          </a:xfrm>
        </p:spPr>
        <p:txBody>
          <a:bodyPr/>
          <a:lstStyle/>
          <a:p>
            <a:r>
              <a:rPr lang="en-US" sz="1800" b="1" i="1" dirty="0">
                <a:solidFill>
                  <a:schemeClr val="accent5">
                    <a:lumMod val="60000"/>
                    <a:lumOff val="40000"/>
                  </a:schemeClr>
                </a:solidFill>
              </a:rPr>
              <a:t>Fee </a:t>
            </a:r>
            <a:r>
              <a:rPr lang="en-US" sz="1800" b="1" i="1" dirty="0">
                <a:solidFill>
                  <a:schemeClr val="tx1"/>
                </a:solidFill>
              </a:rPr>
              <a:t>for Service Programs Upcoming</a:t>
            </a:r>
            <a:br>
              <a:rPr lang="en-US" sz="4400" dirty="0">
                <a:solidFill>
                  <a:schemeClr val="tx1"/>
                </a:solidFill>
              </a:rPr>
            </a:br>
            <a:r>
              <a:rPr lang="en-US" sz="4400" dirty="0">
                <a:solidFill>
                  <a:schemeClr val="tx1"/>
                </a:solidFill>
              </a:rPr>
              <a:t>Respite Across the Lifespan</a:t>
            </a:r>
          </a:p>
        </p:txBody>
      </p:sp>
    </p:spTree>
    <p:extLst>
      <p:ext uri="{BB962C8B-B14F-4D97-AF65-F5344CB8AC3E}">
        <p14:creationId xmlns:p14="http://schemas.microsoft.com/office/powerpoint/2010/main" val="427780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1600" dirty="0"/>
              <a:t>Independence Rising is mandated to provide services to transition-aged youth, teens to young adults, with disabilities.  Additionally, Independence Rising is committed to do provide in depth service provisions to these youth that are also at-risk.  </a:t>
            </a:r>
          </a:p>
          <a:p>
            <a:r>
              <a:rPr lang="en-US" sz="1600" dirty="0"/>
              <a:t>This service provision includes plans for a transitional living facility for youth that are homeless, in crisis within their family unit, and youth with mental health and substance abuse diagnosis’s.  </a:t>
            </a:r>
          </a:p>
          <a:p>
            <a:r>
              <a:rPr lang="en-US" sz="1600" dirty="0"/>
              <a:t>Within this vision, Independence Rising will offer a continuum of independent living skills facilitation to help provide this population of youth the opportunity to transition to adulthood and live independently in the community.  This includes working towards self-determined goals such as:  finding housing, accessing mental health services, applying for jobs, applying for disability, finding connections within the community for inclusion, and access to mentoring as well as any other goal identified by the consumer and/or their families as appropriate.</a:t>
            </a:r>
          </a:p>
          <a:p>
            <a:r>
              <a:rPr lang="en-US" sz="1600" dirty="0"/>
              <a:t>Location is tentatively slated for Dawson and Lincoln Counties.</a:t>
            </a:r>
          </a:p>
        </p:txBody>
      </p:sp>
      <p:sp>
        <p:nvSpPr>
          <p:cNvPr id="3" name="Title 2"/>
          <p:cNvSpPr>
            <a:spLocks noGrp="1"/>
          </p:cNvSpPr>
          <p:nvPr>
            <p:ph type="title"/>
          </p:nvPr>
        </p:nvSpPr>
        <p:spPr>
          <a:xfrm>
            <a:off x="688490" y="152400"/>
            <a:ext cx="7922110" cy="1472006"/>
          </a:xfrm>
        </p:spPr>
        <p:txBody>
          <a:bodyPr/>
          <a:lstStyle/>
          <a:p>
            <a:r>
              <a:rPr lang="en-US" sz="1800" b="1" i="1" dirty="0">
                <a:solidFill>
                  <a:schemeClr val="accent5">
                    <a:lumMod val="60000"/>
                    <a:lumOff val="40000"/>
                  </a:schemeClr>
                </a:solidFill>
              </a:rPr>
              <a:t>Fee for Service Programs Upcoming</a:t>
            </a:r>
            <a:br>
              <a:rPr lang="en-US" sz="4400" b="1" dirty="0">
                <a:solidFill>
                  <a:schemeClr val="tx1"/>
                </a:solidFill>
              </a:rPr>
            </a:br>
            <a:r>
              <a:rPr lang="en-US" sz="4400" dirty="0">
                <a:solidFill>
                  <a:schemeClr val="tx1"/>
                </a:solidFill>
              </a:rPr>
              <a:t>Transitional Living Program</a:t>
            </a:r>
          </a:p>
        </p:txBody>
      </p:sp>
    </p:spTree>
    <p:extLst>
      <p:ext uri="{BB962C8B-B14F-4D97-AF65-F5344CB8AC3E}">
        <p14:creationId xmlns:p14="http://schemas.microsoft.com/office/powerpoint/2010/main" val="303967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Independence Rising is participating in a mentoring partnership with Families Care in order to assume duties for the Family Org in Region 2 and Region 1 Behavioral Health Regions beginning January 2020.</a:t>
            </a:r>
          </a:p>
          <a:p>
            <a:r>
              <a:rPr lang="en-US" sz="2000" dirty="0"/>
              <a:t>Family Orgs provide peer support for parents and families of children with severe mental and/or behavioral health diagnosis’s.  </a:t>
            </a:r>
          </a:p>
          <a:p>
            <a:r>
              <a:rPr lang="en-US" sz="2000" dirty="0"/>
              <a:t>These services are provided in the community and services are voluntary.  </a:t>
            </a:r>
          </a:p>
          <a:p>
            <a:r>
              <a:rPr lang="en-US" sz="2000" dirty="0"/>
              <a:t>Staff that work within the program are Certified Peer Support Specialist.</a:t>
            </a:r>
          </a:p>
          <a:p>
            <a:endParaRPr lang="en-US" dirty="0"/>
          </a:p>
        </p:txBody>
      </p:sp>
      <p:sp>
        <p:nvSpPr>
          <p:cNvPr id="3" name="Title 2"/>
          <p:cNvSpPr>
            <a:spLocks noGrp="1"/>
          </p:cNvSpPr>
          <p:nvPr>
            <p:ph type="title"/>
          </p:nvPr>
        </p:nvSpPr>
        <p:spPr/>
        <p:txBody>
          <a:bodyPr/>
          <a:lstStyle/>
          <a:p>
            <a:r>
              <a:rPr lang="en-US" sz="1800" b="1" i="1" dirty="0">
                <a:solidFill>
                  <a:schemeClr val="accent5">
                    <a:lumMod val="60000"/>
                    <a:lumOff val="40000"/>
                  </a:schemeClr>
                </a:solidFill>
              </a:rPr>
              <a:t>Fee for Service Programs Upcoming</a:t>
            </a:r>
            <a:br>
              <a:rPr lang="en-US" sz="4000" dirty="0"/>
            </a:br>
            <a:r>
              <a:rPr lang="en-US" sz="4000" dirty="0">
                <a:solidFill>
                  <a:schemeClr val="tx1"/>
                </a:solidFill>
              </a:rPr>
              <a:t>Family Link Peer Services</a:t>
            </a:r>
          </a:p>
        </p:txBody>
      </p:sp>
    </p:spTree>
    <p:extLst>
      <p:ext uri="{BB962C8B-B14F-4D97-AF65-F5344CB8AC3E}">
        <p14:creationId xmlns:p14="http://schemas.microsoft.com/office/powerpoint/2010/main" val="367079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33600"/>
            <a:ext cx="8305799" cy="4571999"/>
          </a:xfrm>
        </p:spPr>
        <p:txBody>
          <a:bodyPr>
            <a:normAutofit/>
          </a:bodyPr>
          <a:lstStyle/>
          <a:p>
            <a:pPr lvl="0">
              <a:buClr>
                <a:srgbClr val="873624"/>
              </a:buClr>
              <a:buFont typeface="Arial" panose="020B0604020202020204" pitchFamily="34" charset="0"/>
              <a:buChar char="•"/>
            </a:pPr>
            <a:r>
              <a:rPr lang="en-US" sz="2000" dirty="0">
                <a:solidFill>
                  <a:prstClr val="black">
                    <a:lumMod val="85000"/>
                    <a:lumOff val="15000"/>
                  </a:prstClr>
                </a:solidFill>
              </a:rPr>
              <a:t>Independence Rising, IR, was formerly known as Center for Independent Living of Central Nebraska.</a:t>
            </a:r>
          </a:p>
          <a:p>
            <a:pPr lvl="0">
              <a:buClr>
                <a:srgbClr val="873624"/>
              </a:buClr>
              <a:buFont typeface="Arial" panose="020B0604020202020204" pitchFamily="34" charset="0"/>
              <a:buChar char="•"/>
            </a:pPr>
            <a:r>
              <a:rPr lang="en-US" sz="2000" dirty="0">
                <a:solidFill>
                  <a:prstClr val="black">
                    <a:lumMod val="85000"/>
                    <a:lumOff val="15000"/>
                  </a:prstClr>
                </a:solidFill>
              </a:rPr>
              <a:t>IR services 50 counties in Central and Western Nebraska.</a:t>
            </a:r>
          </a:p>
          <a:p>
            <a:pPr lvl="0">
              <a:buClr>
                <a:srgbClr val="873624"/>
              </a:buClr>
              <a:buFont typeface="Arial" panose="020B0604020202020204" pitchFamily="34" charset="0"/>
              <a:buChar char="•"/>
            </a:pPr>
            <a:r>
              <a:rPr lang="en-US" sz="2000" dirty="0">
                <a:solidFill>
                  <a:prstClr val="black">
                    <a:lumMod val="85000"/>
                    <a:lumOff val="15000"/>
                  </a:prstClr>
                </a:solidFill>
              </a:rPr>
              <a:t>IR is one of two federally funded independent living centers in Nebraska along with The League. </a:t>
            </a:r>
          </a:p>
          <a:p>
            <a:pPr lvl="0">
              <a:buClr>
                <a:srgbClr val="873624"/>
              </a:buClr>
              <a:buFont typeface="Arial" panose="020B0604020202020204" pitchFamily="34" charset="0"/>
              <a:buChar char="•"/>
            </a:pPr>
            <a:r>
              <a:rPr lang="en-US" sz="2000" dirty="0">
                <a:solidFill>
                  <a:prstClr val="black">
                    <a:lumMod val="85000"/>
                    <a:lumOff val="15000"/>
                  </a:prstClr>
                </a:solidFill>
              </a:rPr>
              <a:t>IR offers services free of charge (grant funded) and fee for service.</a:t>
            </a:r>
          </a:p>
          <a:p>
            <a:pPr lvl="0">
              <a:buClr>
                <a:srgbClr val="873624"/>
              </a:buClr>
              <a:buFont typeface="Arial" panose="020B0604020202020204" pitchFamily="34" charset="0"/>
              <a:buChar char="•"/>
            </a:pPr>
            <a:r>
              <a:rPr lang="en-US" sz="2000" dirty="0">
                <a:solidFill>
                  <a:prstClr val="black">
                    <a:lumMod val="85000"/>
                    <a:lumOff val="15000"/>
                  </a:prstClr>
                </a:solidFill>
              </a:rPr>
              <a:t>IR works with consumers to help them achieve their chosen, community-based living goals.</a:t>
            </a:r>
          </a:p>
          <a:p>
            <a:pPr lvl="0">
              <a:buClr>
                <a:srgbClr val="873624"/>
              </a:buClr>
              <a:buFont typeface="Arial" panose="020B0604020202020204" pitchFamily="34" charset="0"/>
              <a:buChar char="•"/>
            </a:pPr>
            <a:r>
              <a:rPr lang="en-US" sz="2000" dirty="0">
                <a:solidFill>
                  <a:prstClr val="black">
                    <a:lumMod val="85000"/>
                    <a:lumOff val="15000"/>
                  </a:prstClr>
                </a:solidFill>
              </a:rPr>
              <a:t>Consumers of the agency have a self-disclosed, disabling condition that makes them eligible to receive agency assistance with facilitating their self-chosen community based living goals.</a:t>
            </a:r>
          </a:p>
          <a:p>
            <a:pPr lvl="0">
              <a:buClr>
                <a:srgbClr val="873624"/>
              </a:buClr>
              <a:buFont typeface="Arial" panose="020B0604020202020204" pitchFamily="34" charset="0"/>
              <a:buChar char="•"/>
            </a:pPr>
            <a:r>
              <a:rPr lang="en-US" sz="2000" dirty="0">
                <a:solidFill>
                  <a:prstClr val="black">
                    <a:lumMod val="85000"/>
                    <a:lumOff val="15000"/>
                  </a:prstClr>
                </a:solidFill>
              </a:rPr>
              <a:t>IR serves persons with disabilities across the age span with any type of disabling condition.</a:t>
            </a:r>
          </a:p>
          <a:p>
            <a:pPr marL="0" indent="0">
              <a:buNone/>
            </a:pPr>
            <a:endParaRPr lang="en-US" dirty="0"/>
          </a:p>
        </p:txBody>
      </p:sp>
      <p:sp>
        <p:nvSpPr>
          <p:cNvPr id="3" name="Title 2"/>
          <p:cNvSpPr>
            <a:spLocks noGrp="1"/>
          </p:cNvSpPr>
          <p:nvPr>
            <p:ph type="title"/>
          </p:nvPr>
        </p:nvSpPr>
        <p:spPr/>
        <p:txBody>
          <a:bodyPr/>
          <a:lstStyle/>
          <a:p>
            <a:r>
              <a:rPr lang="en-US" dirty="0"/>
              <a:t>Independence Rising</a:t>
            </a:r>
          </a:p>
        </p:txBody>
      </p:sp>
    </p:spTree>
    <p:extLst>
      <p:ext uri="{BB962C8B-B14F-4D97-AF65-F5344CB8AC3E}">
        <p14:creationId xmlns:p14="http://schemas.microsoft.com/office/powerpoint/2010/main" val="770029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Independence Rising is partnering with specific community agencies in order to develop peer programs for populations of consumers served by the agency.  Although the program is very early in development, the initial goal is to have peers that are certified peer specialists have the opportunity to work with persons that have experienced similar disabling conditions, in the area of mental and behavioral health, and are working to set goals for community living.</a:t>
            </a:r>
          </a:p>
          <a:p>
            <a:r>
              <a:rPr lang="en-US" sz="2000" dirty="0"/>
              <a:t>The program services will require payment sources through Medicaid and other possible payment sources.</a:t>
            </a:r>
          </a:p>
        </p:txBody>
      </p:sp>
      <p:sp>
        <p:nvSpPr>
          <p:cNvPr id="3" name="Title 2"/>
          <p:cNvSpPr>
            <a:spLocks noGrp="1"/>
          </p:cNvSpPr>
          <p:nvPr>
            <p:ph type="title"/>
          </p:nvPr>
        </p:nvSpPr>
        <p:spPr/>
        <p:txBody>
          <a:bodyPr/>
          <a:lstStyle/>
          <a:p>
            <a:r>
              <a:rPr lang="en-US" sz="1100" b="1" i="1" dirty="0">
                <a:solidFill>
                  <a:schemeClr val="accent5">
                    <a:lumMod val="60000"/>
                    <a:lumOff val="40000"/>
                  </a:schemeClr>
                </a:solidFill>
              </a:rPr>
              <a:t>Fee for Service Programs Upcoming</a:t>
            </a:r>
            <a:br>
              <a:rPr lang="en-US" sz="1100" b="1" i="1" dirty="0">
                <a:solidFill>
                  <a:schemeClr val="accent5">
                    <a:lumMod val="60000"/>
                    <a:lumOff val="40000"/>
                  </a:schemeClr>
                </a:solidFill>
              </a:rPr>
            </a:br>
            <a:r>
              <a:rPr lang="en-US" sz="3200" b="1" i="1" dirty="0">
                <a:solidFill>
                  <a:schemeClr val="tx1"/>
                </a:solidFill>
              </a:rPr>
              <a:t>Peer Run Organization</a:t>
            </a:r>
            <a:endParaRPr lang="en-US" sz="1100" dirty="0"/>
          </a:p>
        </p:txBody>
      </p:sp>
    </p:spTree>
    <p:extLst>
      <p:ext uri="{BB962C8B-B14F-4D97-AF65-F5344CB8AC3E}">
        <p14:creationId xmlns:p14="http://schemas.microsoft.com/office/powerpoint/2010/main" val="3280997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57400"/>
            <a:ext cx="8229599" cy="4190999"/>
          </a:xfrm>
        </p:spPr>
        <p:txBody>
          <a:bodyPr>
            <a:normAutofit fontScale="92500" lnSpcReduction="10000"/>
          </a:bodyPr>
          <a:lstStyle/>
          <a:p>
            <a:pPr lvl="0" algn="ctr">
              <a:buClr>
                <a:srgbClr val="873624"/>
              </a:buClr>
            </a:pPr>
            <a:r>
              <a:rPr lang="en-US" dirty="0">
                <a:solidFill>
                  <a:prstClr val="black">
                    <a:lumMod val="85000"/>
                    <a:lumOff val="15000"/>
                  </a:prstClr>
                </a:solidFill>
              </a:rPr>
              <a:t>DT’s Life Experience</a:t>
            </a:r>
          </a:p>
          <a:p>
            <a:pPr marL="0" lvl="0" indent="0">
              <a:buClr>
                <a:srgbClr val="873624"/>
              </a:buClr>
              <a:buNone/>
            </a:pPr>
            <a:r>
              <a:rPr lang="en-US" sz="1400" dirty="0">
                <a:solidFill>
                  <a:prstClr val="black">
                    <a:lumMod val="85000"/>
                    <a:lumOff val="15000"/>
                  </a:prstClr>
                </a:solidFill>
              </a:rPr>
              <a:t>DT started working with Center for Independent Living, CIL, when he became eligible for the A &amp; D Medicaid Waiver program in 2001.  He had moved back to the community he grew up in Southwest Nebraska after being diagnosed with an aggressive form of multiple sclerosis, MS, in his 30’s.  The disease progressed rapidly and resulted in DT’s need for a wheelchair for mobility as well as intense pain in his back.  Upon diagnosis, DT had lived in Montana and had owned and operated his own restaurant.  He also had a well-developed hobby of collecting tropical fish, and according to his own report, he had a wall of his home covered in fish aquariums with many fish of all shapes and sizes.  DT’s life changed dramatically in a short period of time with the onset of his disability.  Prior to moving back to Nebraska, he required assistance with mobility and could no longer get in or out of bed.  His long term girlfriend deserted him one day in the home they shared, and upon trying to transfer in and out of bed, he became wedged between his bed and the wall for 18 hours.  He provided a new name for his former girlfriend after that time “the black widow”. </a:t>
            </a:r>
          </a:p>
          <a:p>
            <a:pPr marL="0" lvl="0" indent="0">
              <a:buClr>
                <a:srgbClr val="873624"/>
              </a:buClr>
              <a:buNone/>
            </a:pPr>
            <a:r>
              <a:rPr lang="en-US" sz="1400" dirty="0">
                <a:solidFill>
                  <a:prstClr val="black">
                    <a:lumMod val="85000"/>
                    <a:lumOff val="15000"/>
                  </a:prstClr>
                </a:solidFill>
              </a:rPr>
              <a:t> CIL provided services coordination and resource development services for DT from 2001-mid 2010.  DT was always an upbeat person even in the face of a life that had changed so dramatically and as well as his experience of living in near constant pain.  He commonly joked about meeting that “red headed nurse” he could ask out on a date on one of his frequent medical appointments.  </a:t>
            </a:r>
          </a:p>
          <a:p>
            <a:pPr marL="0" lvl="0" indent="0">
              <a:buClr>
                <a:srgbClr val="873624"/>
              </a:buClr>
              <a:buNone/>
            </a:pPr>
            <a:r>
              <a:rPr lang="en-US" sz="1400" dirty="0">
                <a:solidFill>
                  <a:prstClr val="black">
                    <a:lumMod val="85000"/>
                    <a:lumOff val="15000"/>
                  </a:prstClr>
                </a:solidFill>
              </a:rPr>
              <a:t>In 2012, DT called his former IR services coordinator after he received a notice that he would no longer receive Waiver services as it had been determined that “a safe plan of services and supports couldn’t be developed and maintained”.  DT required assistance with all ADL’s and if he had been taken off of the Waiver program, his only alternative would have been to move into a long term care facility due to his level of care.  </a:t>
            </a:r>
          </a:p>
          <a:p>
            <a:endParaRPr lang="en-US" dirty="0"/>
          </a:p>
        </p:txBody>
      </p:sp>
      <p:sp>
        <p:nvSpPr>
          <p:cNvPr id="3" name="Title 2"/>
          <p:cNvSpPr>
            <a:spLocks noGrp="1"/>
          </p:cNvSpPr>
          <p:nvPr>
            <p:ph type="title"/>
          </p:nvPr>
        </p:nvSpPr>
        <p:spPr/>
        <p:txBody>
          <a:bodyPr/>
          <a:lstStyle/>
          <a:p>
            <a:r>
              <a:rPr lang="en-US" sz="3600" dirty="0">
                <a:solidFill>
                  <a:srgbClr val="895D1D"/>
                </a:solidFill>
              </a:rPr>
              <a:t>Consumer Story</a:t>
            </a:r>
            <a:br>
              <a:rPr lang="en-US" sz="3600" dirty="0">
                <a:solidFill>
                  <a:srgbClr val="895D1D"/>
                </a:solidFill>
              </a:rPr>
            </a:br>
            <a:r>
              <a:rPr lang="en-US" sz="1200" dirty="0">
                <a:solidFill>
                  <a:schemeClr val="tx1"/>
                </a:solidFill>
              </a:rPr>
              <a:t>(Advocacy)</a:t>
            </a:r>
            <a:endParaRPr lang="en-US" dirty="0"/>
          </a:p>
        </p:txBody>
      </p:sp>
    </p:spTree>
    <p:extLst>
      <p:ext uri="{BB962C8B-B14F-4D97-AF65-F5344CB8AC3E}">
        <p14:creationId xmlns:p14="http://schemas.microsoft.com/office/powerpoint/2010/main" val="64841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3600"/>
            <a:ext cx="8153400" cy="4495799"/>
          </a:xfrm>
        </p:spPr>
        <p:txBody>
          <a:bodyPr>
            <a:normAutofit lnSpcReduction="10000"/>
          </a:bodyPr>
          <a:lstStyle/>
          <a:p>
            <a:pPr marL="0" lvl="0" indent="0">
              <a:buClr>
                <a:srgbClr val="873624"/>
              </a:buClr>
              <a:buNone/>
            </a:pPr>
            <a:r>
              <a:rPr lang="en-US" sz="1400" dirty="0">
                <a:solidFill>
                  <a:prstClr val="black">
                    <a:lumMod val="85000"/>
                    <a:lumOff val="15000"/>
                  </a:prstClr>
                </a:solidFill>
              </a:rPr>
              <a:t>By this time CIL had become Independence Rising, IR, and a service of the independent living center was to provide advocacy services to persons with disabilities in community-based living.  IR helped DT complete the paperwork to appeal the decision and this included helping DT become familiar with the rules and regulations of the program as well as participating in  an appeal hearing held over the phone.  The threat of DT’s entire way of life being dramatically changed due to loss of program eligibility and this took a toll on his mental and physical health.  He reported to  IR staff that when he received the Notice of Action, that was the first time he had not been able to sleep since he was trapped between the bed and wall before he moved back to his hometown.  </a:t>
            </a:r>
          </a:p>
          <a:p>
            <a:pPr marL="0" lvl="0" indent="0">
              <a:buClr>
                <a:srgbClr val="873624"/>
              </a:buClr>
              <a:buNone/>
            </a:pPr>
            <a:r>
              <a:rPr lang="en-US" sz="1400" dirty="0">
                <a:solidFill>
                  <a:prstClr val="black">
                    <a:lumMod val="85000"/>
                    <a:lumOff val="15000"/>
                  </a:prstClr>
                </a:solidFill>
              </a:rPr>
              <a:t>DT was able to state his needs and opinion during the appeal, he had a chance to be heard and to tell the hearing officer how his life would change if he were taken off the Waiver program.  His voice was shaky and he was furious as well as physically shaking, but he did it!  DT was exhausted after the hearing and it took some time for him to recover. </a:t>
            </a:r>
          </a:p>
          <a:p>
            <a:pPr marL="0" lvl="0" indent="0">
              <a:buClr>
                <a:srgbClr val="873624"/>
              </a:buClr>
              <a:buNone/>
            </a:pPr>
            <a:r>
              <a:rPr lang="en-US" sz="1400" dirty="0">
                <a:solidFill>
                  <a:prstClr val="black">
                    <a:lumMod val="85000"/>
                    <a:lumOff val="15000"/>
                  </a:prstClr>
                </a:solidFill>
              </a:rPr>
              <a:t>Several weeks after the hearing occurred, IR Staff received a voice message from DT and his provider.  On the message DT was cheering and “whooping” in the background, his provider had explained he had won the appeal!  DT also said in the message he wanted to celebrate with the IR Staff as his way of life had been saved and he could live independently where and how he chose to live.  This victory was life changing for DT as he could remain in the same location, house, with the same provider, etc., as he had for over a decade since moving back to his hometown due to the onset of MS.</a:t>
            </a:r>
          </a:p>
          <a:p>
            <a:pPr marL="0" lvl="0" indent="0">
              <a:buClr>
                <a:srgbClr val="873624"/>
              </a:buClr>
              <a:buNone/>
            </a:pPr>
            <a:r>
              <a:rPr lang="en-US" sz="1400" dirty="0">
                <a:solidFill>
                  <a:prstClr val="black">
                    <a:lumMod val="85000"/>
                    <a:lumOff val="15000"/>
                  </a:prstClr>
                </a:solidFill>
              </a:rPr>
              <a:t>Sadly, in a short time after he won the appeal, DT was diagnosed with an aggressive form of skin cancer and passed away within weeks.  He never was able to celebrate his victory with IR Staff, however he was allowed to  remain in his own home and live life on his own terms!</a:t>
            </a:r>
          </a:p>
          <a:p>
            <a:endParaRPr lang="en-US" dirty="0"/>
          </a:p>
        </p:txBody>
      </p:sp>
      <p:sp>
        <p:nvSpPr>
          <p:cNvPr id="3" name="Title 2"/>
          <p:cNvSpPr>
            <a:spLocks noGrp="1"/>
          </p:cNvSpPr>
          <p:nvPr>
            <p:ph type="title"/>
          </p:nvPr>
        </p:nvSpPr>
        <p:spPr/>
        <p:txBody>
          <a:bodyPr/>
          <a:lstStyle/>
          <a:p>
            <a:r>
              <a:rPr lang="en-US" sz="3600" dirty="0">
                <a:solidFill>
                  <a:srgbClr val="895D1D"/>
                </a:solidFill>
              </a:rPr>
              <a:t>Consumer Stories (cont’d)</a:t>
            </a:r>
            <a:endParaRPr lang="en-US" dirty="0"/>
          </a:p>
        </p:txBody>
      </p:sp>
    </p:spTree>
    <p:extLst>
      <p:ext uri="{BB962C8B-B14F-4D97-AF65-F5344CB8AC3E}">
        <p14:creationId xmlns:p14="http://schemas.microsoft.com/office/powerpoint/2010/main" val="681638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33600"/>
            <a:ext cx="8153399" cy="4267199"/>
          </a:xfrm>
        </p:spPr>
        <p:txBody>
          <a:bodyPr/>
          <a:lstStyle/>
          <a:p>
            <a:pPr marL="0" lvl="0" indent="0">
              <a:buClr>
                <a:srgbClr val="873624"/>
              </a:buClr>
              <a:buNone/>
            </a:pPr>
            <a:r>
              <a:rPr lang="en-US" sz="1400" dirty="0">
                <a:solidFill>
                  <a:prstClr val="black">
                    <a:lumMod val="85000"/>
                    <a:lumOff val="15000"/>
                  </a:prstClr>
                </a:solidFill>
              </a:rPr>
              <a:t>As a testament to the way DT viewed the road he traveled after being diagnosed with MS, it is important to share the following life experience he told IR staff when he was trying to find meaning and context with the Waiver determination after he received the Notice of Action.  The following is his recounting of his memory:</a:t>
            </a:r>
          </a:p>
          <a:p>
            <a:pPr marL="0" lvl="0" indent="0">
              <a:buClr>
                <a:srgbClr val="873624"/>
              </a:buClr>
              <a:buNone/>
            </a:pPr>
            <a:r>
              <a:rPr lang="en-US" sz="1400" dirty="0">
                <a:solidFill>
                  <a:prstClr val="black">
                    <a:lumMod val="85000"/>
                    <a:lumOff val="15000"/>
                  </a:prstClr>
                </a:solidFill>
              </a:rPr>
              <a:t>“I remember when I was first diagnosed with MS and I was laying in bed feeling sorry for myself.  The television was on and the volume was down.  I saw all these kids running around looking like they were having a great time at a summer camp.  They were smiling, swimming, and enjoying the outdoors.  I turned up the volume and then I heard that this was a summer camp for kids, but it was a camp for kids that were terminally ill.  So these kids were going to die in a short period of time.   Right then I decided that I was fortunate that I wasn’t going to die because of MS and if these kids could look on the bright side and enjoy life, then I had nothing to complain about.  I quit feeling sorry for myself right then.”</a:t>
            </a:r>
          </a:p>
          <a:p>
            <a:pPr marL="0" indent="0">
              <a:buNone/>
            </a:pPr>
            <a:endParaRPr lang="en-US" dirty="0"/>
          </a:p>
        </p:txBody>
      </p:sp>
      <p:sp>
        <p:nvSpPr>
          <p:cNvPr id="3" name="Title 2"/>
          <p:cNvSpPr>
            <a:spLocks noGrp="1"/>
          </p:cNvSpPr>
          <p:nvPr>
            <p:ph type="title"/>
          </p:nvPr>
        </p:nvSpPr>
        <p:spPr/>
        <p:txBody>
          <a:bodyPr/>
          <a:lstStyle/>
          <a:p>
            <a:r>
              <a:rPr lang="en-US" sz="3600" dirty="0">
                <a:solidFill>
                  <a:srgbClr val="895D1D"/>
                </a:solidFill>
              </a:rPr>
              <a:t>Consumer Stories (cont’d)</a:t>
            </a:r>
            <a:endParaRPr lang="en-US" dirty="0"/>
          </a:p>
        </p:txBody>
      </p:sp>
    </p:spTree>
    <p:extLst>
      <p:ext uri="{BB962C8B-B14F-4D97-AF65-F5344CB8AC3E}">
        <p14:creationId xmlns:p14="http://schemas.microsoft.com/office/powerpoint/2010/main" val="1608567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95D1D"/>
                </a:solidFill>
              </a:rPr>
              <a:t>In some ways we are all alike…</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057560"/>
            <a:ext cx="5867399" cy="431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294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2133600"/>
            <a:ext cx="8839200" cy="5562599"/>
          </a:xfrm>
        </p:spPr>
        <p:txBody>
          <a:bodyPr>
            <a:normAutofit/>
          </a:bodyPr>
          <a:lstStyle/>
          <a:p>
            <a:pPr marL="0" indent="0" algn="ctr">
              <a:buNone/>
            </a:pPr>
            <a:r>
              <a:rPr lang="en-US" sz="1050" dirty="0"/>
              <a:t>Irene Britt </a:t>
            </a:r>
          </a:p>
          <a:p>
            <a:pPr marL="0" indent="0" algn="ctr">
              <a:buNone/>
            </a:pPr>
            <a:r>
              <a:rPr lang="en-US" sz="1050" dirty="0"/>
              <a:t>Executive Director</a:t>
            </a:r>
          </a:p>
          <a:p>
            <a:pPr marL="0" indent="0" algn="ctr">
              <a:buNone/>
            </a:pPr>
            <a:r>
              <a:rPr lang="en-US" sz="1050" dirty="0"/>
              <a:t>(308)258-1914, Gothenburg Office Location</a:t>
            </a:r>
          </a:p>
          <a:p>
            <a:pPr marL="0" indent="0" algn="ctr">
              <a:buNone/>
            </a:pPr>
            <a:r>
              <a:rPr lang="en-US" sz="1050" dirty="0"/>
              <a:t>ibritt@cline.org</a:t>
            </a:r>
          </a:p>
          <a:p>
            <a:pPr marL="0" indent="0" algn="ctr">
              <a:buNone/>
            </a:pPr>
            <a:endParaRPr lang="en-US" sz="1050" dirty="0"/>
          </a:p>
          <a:p>
            <a:pPr marL="0" indent="0" algn="ctr">
              <a:buNone/>
            </a:pPr>
            <a:r>
              <a:rPr lang="en-US" sz="1050" dirty="0"/>
              <a:t>Vicki Anson</a:t>
            </a:r>
          </a:p>
          <a:p>
            <a:pPr marL="0" indent="0" algn="ctr">
              <a:buNone/>
            </a:pPr>
            <a:r>
              <a:rPr lang="en-US" sz="1050" dirty="0"/>
              <a:t>Program Manager/DHHS Family Support Supervisor</a:t>
            </a:r>
          </a:p>
          <a:p>
            <a:pPr marL="0" indent="0" algn="ctr">
              <a:buNone/>
            </a:pPr>
            <a:r>
              <a:rPr lang="en-US" sz="1050" dirty="0"/>
              <a:t>(308)382-9255/(402)321-5435, Grand Island Office Location</a:t>
            </a:r>
          </a:p>
          <a:p>
            <a:pPr marL="0" indent="0" algn="ctr">
              <a:buNone/>
            </a:pPr>
            <a:r>
              <a:rPr lang="en-US" sz="1050" dirty="0">
                <a:hlinkClick r:id="rId2"/>
              </a:rPr>
              <a:t>cilnegi.anson@gmail.com</a:t>
            </a:r>
            <a:endParaRPr lang="en-US" sz="1050" dirty="0"/>
          </a:p>
          <a:p>
            <a:pPr marL="0" indent="0" algn="ctr">
              <a:buNone/>
            </a:pPr>
            <a:endParaRPr lang="en-US" sz="1050" dirty="0"/>
          </a:p>
          <a:p>
            <a:pPr marL="0" indent="0" algn="ctr">
              <a:buNone/>
            </a:pPr>
            <a:r>
              <a:rPr lang="en-US" sz="1050" dirty="0"/>
              <a:t>Mary Stockwell</a:t>
            </a:r>
          </a:p>
          <a:p>
            <a:pPr marL="0" indent="0" algn="ctr">
              <a:buNone/>
            </a:pPr>
            <a:r>
              <a:rPr lang="en-US" sz="1050" dirty="0"/>
              <a:t>Program Manager/ IL Program Supervisor</a:t>
            </a:r>
          </a:p>
          <a:p>
            <a:pPr marL="0" indent="0" algn="ctr">
              <a:buNone/>
            </a:pPr>
            <a:r>
              <a:rPr lang="en-US" sz="1050" dirty="0"/>
              <a:t>(308)641-8449, Gering Office Location</a:t>
            </a:r>
          </a:p>
          <a:p>
            <a:pPr marL="0" indent="0" algn="ctr">
              <a:buNone/>
            </a:pPr>
            <a:r>
              <a:rPr lang="en-US" sz="1050" dirty="0"/>
              <a:t>ir.stockwellm@gmail.com</a:t>
            </a:r>
          </a:p>
          <a:p>
            <a:pPr marL="0" indent="0" algn="ctr">
              <a:buNone/>
            </a:pPr>
            <a:endParaRPr lang="en-US" sz="1050" dirty="0"/>
          </a:p>
          <a:p>
            <a:pPr marL="0" indent="0" algn="ctr">
              <a:buNone/>
            </a:pPr>
            <a:r>
              <a:rPr lang="en-US" sz="1050" dirty="0"/>
              <a:t>Jamie Meyer</a:t>
            </a:r>
          </a:p>
          <a:p>
            <a:pPr marL="0" indent="0" algn="ctr">
              <a:buNone/>
            </a:pPr>
            <a:r>
              <a:rPr lang="en-US" sz="1050" dirty="0"/>
              <a:t>IAH Coordinator</a:t>
            </a:r>
          </a:p>
          <a:p>
            <a:pPr marL="0" indent="0" algn="ctr">
              <a:buNone/>
            </a:pPr>
            <a:r>
              <a:rPr lang="en-US" sz="1050" dirty="0"/>
              <a:t>(308)382-9255, Grand Island Office Location</a:t>
            </a:r>
          </a:p>
          <a:p>
            <a:pPr marL="0" indent="0" algn="ctr">
              <a:buNone/>
            </a:pPr>
            <a:r>
              <a:rPr lang="en-US" sz="1050" dirty="0"/>
              <a:t>jmeyer@cline.org</a:t>
            </a:r>
          </a:p>
          <a:p>
            <a:pPr marL="0" indent="0" algn="ctr">
              <a:buNone/>
            </a:pPr>
            <a:endParaRPr lang="en-US" sz="1050" dirty="0"/>
          </a:p>
          <a:p>
            <a:pPr marL="0" indent="0" algn="ctr">
              <a:buNone/>
            </a:pPr>
            <a:r>
              <a:rPr lang="en-US" sz="1050" dirty="0"/>
              <a:t>Helena Beyer</a:t>
            </a:r>
          </a:p>
          <a:p>
            <a:pPr marL="0" indent="0" algn="ctr">
              <a:buNone/>
            </a:pPr>
            <a:r>
              <a:rPr lang="en-US" sz="1050" dirty="0"/>
              <a:t>Programs Quality Coordinator/Human Resources</a:t>
            </a:r>
          </a:p>
          <a:p>
            <a:pPr marL="0" indent="0" algn="ctr">
              <a:buNone/>
            </a:pPr>
            <a:r>
              <a:rPr lang="en-US" sz="1050" dirty="0"/>
              <a:t>(308)627-3989, North Platte Office Location</a:t>
            </a:r>
          </a:p>
          <a:p>
            <a:pPr marL="0" indent="0" algn="ctr">
              <a:buNone/>
            </a:pPr>
            <a:r>
              <a:rPr lang="en-US" sz="1050" dirty="0"/>
              <a:t>ir.beyerh@gmail.com</a:t>
            </a:r>
          </a:p>
          <a:p>
            <a:pPr marL="0" indent="0" algn="ctr">
              <a:buNone/>
            </a:pPr>
            <a:endParaRPr lang="en-US" sz="1050" dirty="0"/>
          </a:p>
          <a:p>
            <a:pPr marL="0" indent="0" algn="ctr">
              <a:buNone/>
            </a:pPr>
            <a:endParaRPr lang="en-US" sz="1050" dirty="0"/>
          </a:p>
        </p:txBody>
      </p:sp>
      <p:sp>
        <p:nvSpPr>
          <p:cNvPr id="3" name="Title 2"/>
          <p:cNvSpPr>
            <a:spLocks noGrp="1"/>
          </p:cNvSpPr>
          <p:nvPr>
            <p:ph type="title"/>
          </p:nvPr>
        </p:nvSpPr>
        <p:spPr>
          <a:xfrm>
            <a:off x="688490" y="304800"/>
            <a:ext cx="7617310" cy="838200"/>
          </a:xfrm>
        </p:spPr>
        <p:txBody>
          <a:bodyPr/>
          <a:lstStyle/>
          <a:p>
            <a:r>
              <a:rPr lang="en-US" sz="2800" dirty="0"/>
              <a:t>Independence Rising Administrative, Supervisory, and Lead Staff</a:t>
            </a:r>
          </a:p>
        </p:txBody>
      </p:sp>
    </p:spTree>
    <p:extLst>
      <p:ext uri="{BB962C8B-B14F-4D97-AF65-F5344CB8AC3E}">
        <p14:creationId xmlns:p14="http://schemas.microsoft.com/office/powerpoint/2010/main" val="214212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323327"/>
            <a:ext cx="7326492" cy="3467873"/>
          </a:xfrm>
          <a:ln>
            <a:prstDash val="dash"/>
          </a:ln>
        </p:spPr>
        <p:style>
          <a:lnRef idx="3">
            <a:schemeClr val="lt1"/>
          </a:lnRef>
          <a:fillRef idx="1">
            <a:schemeClr val="accent1"/>
          </a:fillRef>
          <a:effectRef idx="1">
            <a:schemeClr val="accent1"/>
          </a:effectRef>
          <a:fontRef idx="minor">
            <a:schemeClr val="lt1"/>
          </a:fontRef>
        </p:style>
      </p:pic>
      <p:sp>
        <p:nvSpPr>
          <p:cNvPr id="2" name="Title 1"/>
          <p:cNvSpPr>
            <a:spLocks noGrp="1"/>
          </p:cNvSpPr>
          <p:nvPr>
            <p:ph type="title"/>
          </p:nvPr>
        </p:nvSpPr>
        <p:spPr>
          <a:xfrm>
            <a:off x="381000" y="152400"/>
            <a:ext cx="8305800" cy="1447800"/>
          </a:xfrm>
        </p:spPr>
        <p:txBody>
          <a:bodyPr>
            <a:normAutofit fontScale="90000"/>
          </a:bodyPr>
          <a:lstStyle/>
          <a:p>
            <a:r>
              <a:rPr lang="en-US" sz="3600" b="1" i="1" dirty="0"/>
              <a:t>Independence Rising (IR), serves </a:t>
            </a:r>
            <a:br>
              <a:rPr lang="en-US" sz="3600" b="1" i="1" dirty="0"/>
            </a:br>
            <a:r>
              <a:rPr lang="en-US" sz="3600" b="1" i="1" dirty="0"/>
              <a:t>fifty counties in Nebraska</a:t>
            </a:r>
            <a:br>
              <a:rPr lang="en-US" sz="3600" b="1" i="1" dirty="0"/>
            </a:br>
            <a:r>
              <a:rPr lang="en-US" sz="1400" b="1" i="1" dirty="0"/>
              <a:t>(Assigned Counties left of boundary line)</a:t>
            </a:r>
            <a:r>
              <a:rPr lang="en-US" sz="3600" b="1" i="1" dirty="0"/>
              <a:t> </a:t>
            </a:r>
            <a:br>
              <a:rPr lang="en-US" sz="4000" i="1" dirty="0"/>
            </a:br>
            <a:r>
              <a:rPr lang="en-US" sz="2000" i="1" dirty="0"/>
              <a:t>(federally funded services)</a:t>
            </a:r>
          </a:p>
        </p:txBody>
      </p:sp>
      <p:cxnSp>
        <p:nvCxnSpPr>
          <p:cNvPr id="9" name="Straight Connector 8"/>
          <p:cNvCxnSpPr/>
          <p:nvPr/>
        </p:nvCxnSpPr>
        <p:spPr>
          <a:xfrm>
            <a:off x="5745892" y="3459481"/>
            <a:ext cx="25400" cy="9906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91200" y="4419600"/>
            <a:ext cx="381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4390767"/>
            <a:ext cx="0" cy="12954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92400" y="5633651"/>
            <a:ext cx="3479800" cy="5251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Left Brace 44"/>
          <p:cNvSpPr/>
          <p:nvPr/>
        </p:nvSpPr>
        <p:spPr>
          <a:xfrm>
            <a:off x="2652584" y="3459481"/>
            <a:ext cx="3062416" cy="4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p:cNvCxnSpPr/>
          <p:nvPr/>
        </p:nvCxnSpPr>
        <p:spPr>
          <a:xfrm flipH="1" flipV="1">
            <a:off x="2692400" y="3418808"/>
            <a:ext cx="3076489" cy="1143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681417" y="2364470"/>
            <a:ext cx="39816" cy="9906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2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b="1" dirty="0"/>
              <a:t>The following statement expresses our vision of a future that can be achieved and to which we commit ourselves and our resources. "Nebraskans with disabilities are valued within their communities, have control over their own lives, and have available the resources necessary to experience a life of quality."</a:t>
            </a:r>
          </a:p>
          <a:p>
            <a:endParaRPr lang="en-US" dirty="0"/>
          </a:p>
        </p:txBody>
      </p:sp>
      <p:sp>
        <p:nvSpPr>
          <p:cNvPr id="3" name="Title 2"/>
          <p:cNvSpPr>
            <a:spLocks noGrp="1"/>
          </p:cNvSpPr>
          <p:nvPr>
            <p:ph type="title"/>
          </p:nvPr>
        </p:nvSpPr>
        <p:spPr/>
        <p:txBody>
          <a:bodyPr/>
          <a:lstStyle/>
          <a:p>
            <a:r>
              <a:rPr lang="en-US" dirty="0"/>
              <a:t>Vision Statement</a:t>
            </a:r>
          </a:p>
        </p:txBody>
      </p:sp>
    </p:spTree>
    <p:extLst>
      <p:ext uri="{BB962C8B-B14F-4D97-AF65-F5344CB8AC3E}">
        <p14:creationId xmlns:p14="http://schemas.microsoft.com/office/powerpoint/2010/main" val="235502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873624"/>
              </a:buClr>
            </a:pPr>
            <a:r>
              <a:rPr lang="en-US" sz="2000" b="1" dirty="0">
                <a:solidFill>
                  <a:prstClr val="black">
                    <a:lumMod val="85000"/>
                    <a:lumOff val="15000"/>
                  </a:prstClr>
                </a:solidFill>
              </a:rPr>
              <a:t>"Our mission is to provide a comprehensive set of services designed to enable persons with disabilities to exercise control over their lives based on their choices of acceptable options that minimize their reliance on other people in making decisions and in performing everyday activities. This includes:  managing their affairs, fulfilling the range of social roles, making decisions that lead to self-determination, and minimizing their physical and psychological dependence on others. Our Center stresses that independence is not a matter of ability or limitation, but is instead a matter of making educated choices.</a:t>
            </a:r>
          </a:p>
          <a:p>
            <a:pPr lvl="0">
              <a:buClr>
                <a:srgbClr val="873624"/>
              </a:buClr>
            </a:pPr>
            <a:endParaRPr lang="en-US" sz="1300" b="1" dirty="0">
              <a:solidFill>
                <a:prstClr val="black">
                  <a:lumMod val="85000"/>
                  <a:lumOff val="15000"/>
                </a:prstClr>
              </a:solidFill>
            </a:endParaRPr>
          </a:p>
          <a:p>
            <a:endParaRPr lang="en-US" dirty="0"/>
          </a:p>
        </p:txBody>
      </p:sp>
      <p:sp>
        <p:nvSpPr>
          <p:cNvPr id="3" name="Title 2"/>
          <p:cNvSpPr>
            <a:spLocks noGrp="1"/>
          </p:cNvSpPr>
          <p:nvPr>
            <p:ph type="title"/>
          </p:nvPr>
        </p:nvSpPr>
        <p:spPr/>
        <p:txBody>
          <a:bodyPr/>
          <a:lstStyle/>
          <a:p>
            <a:r>
              <a:rPr lang="en-US" dirty="0"/>
              <a:t>Mission Statement</a:t>
            </a:r>
          </a:p>
        </p:txBody>
      </p:sp>
    </p:spTree>
    <p:extLst>
      <p:ext uri="{BB962C8B-B14F-4D97-AF65-F5344CB8AC3E}">
        <p14:creationId xmlns:p14="http://schemas.microsoft.com/office/powerpoint/2010/main" val="130909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Independence Rising has three types of services on the current service array of programs offered through the agency.  These program categories are:</a:t>
            </a:r>
          </a:p>
          <a:p>
            <a:pPr marL="0" indent="0">
              <a:buNone/>
            </a:pPr>
            <a:endParaRPr lang="en-US" dirty="0"/>
          </a:p>
          <a:p>
            <a:pPr>
              <a:buFont typeface="Wingdings" panose="05000000000000000000" pitchFamily="2" charset="2"/>
              <a:buChar char="v"/>
            </a:pPr>
            <a:r>
              <a:rPr lang="en-US" dirty="0"/>
              <a:t>Independent Living Program Services</a:t>
            </a:r>
          </a:p>
          <a:p>
            <a:pPr>
              <a:buFont typeface="Wingdings" panose="05000000000000000000" pitchFamily="2" charset="2"/>
              <a:buChar char="v"/>
            </a:pPr>
            <a:r>
              <a:rPr lang="en-US" dirty="0"/>
              <a:t>Statewide Fee for Service Programs</a:t>
            </a:r>
          </a:p>
          <a:p>
            <a:pPr>
              <a:buFont typeface="Wingdings" panose="05000000000000000000" pitchFamily="2" charset="2"/>
              <a:buChar char="v"/>
            </a:pPr>
            <a:r>
              <a:rPr lang="en-US" dirty="0"/>
              <a:t>Regionally offered Fee for Service Programs</a:t>
            </a:r>
          </a:p>
          <a:p>
            <a:pPr>
              <a:buFont typeface="Wingdings" panose="05000000000000000000" pitchFamily="2" charset="2"/>
              <a:buChar char="v"/>
            </a:pPr>
            <a:endParaRPr lang="en-US" dirty="0"/>
          </a:p>
        </p:txBody>
      </p:sp>
      <p:sp>
        <p:nvSpPr>
          <p:cNvPr id="3" name="Title 2"/>
          <p:cNvSpPr>
            <a:spLocks noGrp="1"/>
          </p:cNvSpPr>
          <p:nvPr>
            <p:ph type="title"/>
          </p:nvPr>
        </p:nvSpPr>
        <p:spPr/>
        <p:txBody>
          <a:bodyPr/>
          <a:lstStyle/>
          <a:p>
            <a:r>
              <a:rPr lang="en-US" dirty="0"/>
              <a:t>Independence Rising Program Service Array	</a:t>
            </a:r>
          </a:p>
        </p:txBody>
      </p:sp>
    </p:spTree>
    <p:extLst>
      <p:ext uri="{BB962C8B-B14F-4D97-AF65-F5344CB8AC3E}">
        <p14:creationId xmlns:p14="http://schemas.microsoft.com/office/powerpoint/2010/main" val="373383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610600" cy="5181600"/>
          </a:xfrm>
        </p:spPr>
        <p:txBody>
          <a:bodyPr>
            <a:normAutofit lnSpcReduction="10000"/>
          </a:bodyPr>
          <a:lstStyle/>
          <a:p>
            <a:pPr marL="0" indent="0">
              <a:buNone/>
            </a:pPr>
            <a:endParaRPr lang="en-US" dirty="0">
              <a:solidFill>
                <a:srgbClr val="DE0808"/>
              </a:solidFill>
            </a:endParaRPr>
          </a:p>
          <a:p>
            <a:pPr marL="0" indent="0" algn="ctr">
              <a:buNone/>
            </a:pPr>
            <a:r>
              <a:rPr lang="en-US" sz="2000" b="1" i="1" dirty="0">
                <a:solidFill>
                  <a:schemeClr val="tx1"/>
                </a:solidFill>
              </a:rPr>
              <a:t>IR services are available for persons with disabilities, services include:</a:t>
            </a:r>
          </a:p>
          <a:p>
            <a:pPr>
              <a:buFont typeface="Wingdings" panose="05000000000000000000" pitchFamily="2" charset="2"/>
              <a:buChar char="q"/>
            </a:pPr>
            <a:r>
              <a:rPr lang="en-US" sz="4000" dirty="0">
                <a:solidFill>
                  <a:srgbClr val="002060"/>
                </a:solidFill>
              </a:rPr>
              <a:t>Living Skills Training</a:t>
            </a:r>
          </a:p>
          <a:p>
            <a:pPr>
              <a:buFont typeface="Wingdings" panose="05000000000000000000" pitchFamily="2" charset="2"/>
              <a:buChar char="q"/>
            </a:pPr>
            <a:r>
              <a:rPr lang="en-US" sz="4000" dirty="0">
                <a:solidFill>
                  <a:srgbClr val="002060"/>
                </a:solidFill>
              </a:rPr>
              <a:t>Advocacy</a:t>
            </a:r>
          </a:p>
          <a:p>
            <a:pPr>
              <a:buFont typeface="Wingdings" panose="05000000000000000000" pitchFamily="2" charset="2"/>
              <a:buChar char="q"/>
            </a:pPr>
            <a:r>
              <a:rPr lang="en-US" sz="4000" dirty="0">
                <a:solidFill>
                  <a:srgbClr val="002060"/>
                </a:solidFill>
              </a:rPr>
              <a:t>Information and Referral</a:t>
            </a:r>
          </a:p>
          <a:p>
            <a:pPr>
              <a:buFont typeface="Wingdings" panose="05000000000000000000" pitchFamily="2" charset="2"/>
              <a:buChar char="q"/>
            </a:pPr>
            <a:r>
              <a:rPr lang="en-US" sz="4000" dirty="0">
                <a:solidFill>
                  <a:srgbClr val="002060"/>
                </a:solidFill>
              </a:rPr>
              <a:t>Peer Mentoring and Networking</a:t>
            </a:r>
          </a:p>
          <a:p>
            <a:pPr>
              <a:buFont typeface="Wingdings" panose="05000000000000000000" pitchFamily="2" charset="2"/>
              <a:buChar char="q"/>
            </a:pPr>
            <a:r>
              <a:rPr lang="en-US" sz="4000" dirty="0">
                <a:solidFill>
                  <a:srgbClr val="002060"/>
                </a:solidFill>
              </a:rPr>
              <a:t>Transition Services</a:t>
            </a:r>
          </a:p>
          <a:p>
            <a:pPr marL="0" indent="0">
              <a:buNone/>
            </a:pPr>
            <a:r>
              <a:rPr lang="en-US" sz="2000" b="1" i="1" dirty="0">
                <a:solidFill>
                  <a:schemeClr val="tx1"/>
                </a:solidFill>
              </a:rPr>
              <a:t>**These Services are the main focus of the agency and the reason that the agency is in existence.  All other services offered through the agency align with and implement the independent living philosophy.</a:t>
            </a: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i="1" dirty="0">
              <a:solidFill>
                <a:schemeClr val="tx1"/>
              </a:solidFill>
            </a:endParaRPr>
          </a:p>
          <a:p>
            <a:pPr marL="0" indent="0">
              <a:buNone/>
            </a:pPr>
            <a:endParaRPr lang="en-US" sz="4000" dirty="0">
              <a:solidFill>
                <a:srgbClr val="DE0808"/>
              </a:solidFill>
            </a:endParaRPr>
          </a:p>
          <a:p>
            <a:pPr marL="0" indent="0">
              <a:buNone/>
            </a:pPr>
            <a:endParaRPr lang="en-US" dirty="0">
              <a:solidFill>
                <a:srgbClr val="DE0808"/>
              </a:solidFill>
            </a:endParaRPr>
          </a:p>
          <a:p>
            <a:pPr marL="0" indent="0">
              <a:buNone/>
            </a:pPr>
            <a:endParaRPr lang="en-US" dirty="0">
              <a:solidFill>
                <a:srgbClr val="00B050"/>
              </a:solidFill>
            </a:endParaRPr>
          </a:p>
        </p:txBody>
      </p:sp>
      <p:sp>
        <p:nvSpPr>
          <p:cNvPr id="2" name="Title 1"/>
          <p:cNvSpPr>
            <a:spLocks noGrp="1"/>
          </p:cNvSpPr>
          <p:nvPr>
            <p:ph type="title"/>
          </p:nvPr>
        </p:nvSpPr>
        <p:spPr/>
        <p:txBody>
          <a:bodyPr>
            <a:noAutofit/>
          </a:bodyPr>
          <a:lstStyle/>
          <a:p>
            <a:r>
              <a:rPr lang="en-US" sz="3600" dirty="0"/>
              <a:t>IR’s federally funded services</a:t>
            </a:r>
            <a:br>
              <a:rPr lang="en-US" sz="3600" dirty="0"/>
            </a:br>
            <a:endParaRPr lang="en-US" sz="3600" dirty="0"/>
          </a:p>
        </p:txBody>
      </p:sp>
    </p:spTree>
    <p:extLst>
      <p:ext uri="{BB962C8B-B14F-4D97-AF65-F5344CB8AC3E}">
        <p14:creationId xmlns:p14="http://schemas.microsoft.com/office/powerpoint/2010/main" val="373042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0"/>
            <a:ext cx="8063753" cy="4419599"/>
          </a:xfrm>
        </p:spPr>
        <p:txBody>
          <a:bodyPr>
            <a:normAutofit/>
          </a:bodyPr>
          <a:lstStyle/>
          <a:p>
            <a:r>
              <a:rPr lang="en-US" dirty="0">
                <a:solidFill>
                  <a:schemeClr val="tx1"/>
                </a:solidFill>
              </a:rPr>
              <a:t>Driving Program Services</a:t>
            </a:r>
          </a:p>
          <a:p>
            <a:r>
              <a:rPr lang="en-US" dirty="0">
                <a:solidFill>
                  <a:schemeClr val="tx1"/>
                </a:solidFill>
              </a:rPr>
              <a:t>DHHS Family Support Program Services *</a:t>
            </a:r>
            <a:r>
              <a:rPr lang="en-US" sz="1400" dirty="0">
                <a:solidFill>
                  <a:schemeClr val="tx1"/>
                </a:solidFill>
              </a:rPr>
              <a:t>(DHHS service areas)</a:t>
            </a:r>
          </a:p>
          <a:p>
            <a:r>
              <a:rPr lang="en-US" sz="2000" dirty="0">
                <a:solidFill>
                  <a:schemeClr val="tx1"/>
                </a:solidFill>
              </a:rPr>
              <a:t>“Back On Track” Youth Probation Family Support Services</a:t>
            </a:r>
          </a:p>
          <a:p>
            <a:r>
              <a:rPr lang="en-US" dirty="0">
                <a:solidFill>
                  <a:schemeClr val="tx1"/>
                </a:solidFill>
              </a:rPr>
              <a:t>Independence at Home Caregiver Services</a:t>
            </a:r>
          </a:p>
          <a:p>
            <a:r>
              <a:rPr lang="en-US" dirty="0">
                <a:solidFill>
                  <a:schemeClr val="tx1"/>
                </a:solidFill>
              </a:rPr>
              <a:t>Equipment Rental Loan Program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600" dirty="0"/>
          </a:p>
        </p:txBody>
      </p:sp>
      <p:sp>
        <p:nvSpPr>
          <p:cNvPr id="3" name="Title 2"/>
          <p:cNvSpPr>
            <a:spLocks noGrp="1"/>
          </p:cNvSpPr>
          <p:nvPr>
            <p:ph type="title"/>
          </p:nvPr>
        </p:nvSpPr>
        <p:spPr/>
        <p:txBody>
          <a:bodyPr/>
          <a:lstStyle/>
          <a:p>
            <a:r>
              <a:rPr lang="en-US" sz="3600" dirty="0"/>
              <a:t>IR  also provides the following fee for service programs statewide: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23" y="4419600"/>
            <a:ext cx="4648200" cy="192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8445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11092</TotalTime>
  <Words>3509</Words>
  <Application>Microsoft Office PowerPoint</Application>
  <PresentationFormat>On-screen Show (4:3)</PresentationFormat>
  <Paragraphs>259</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Book Antiqua</vt:lpstr>
      <vt:lpstr>Calibri</vt:lpstr>
      <vt:lpstr>Comic Sans MS</vt:lpstr>
      <vt:lpstr>Freestyle Script</vt:lpstr>
      <vt:lpstr>Times New Roman</vt:lpstr>
      <vt:lpstr>Wingdings</vt:lpstr>
      <vt:lpstr>Hardcover</vt:lpstr>
      <vt:lpstr>         </vt:lpstr>
      <vt:lpstr> Independence Rising Offices   Grand Island                                 Gothenburg                                   Gering                 3335 West Capital                              910 Avenue F                   2350 Five Rocks Road                            </vt:lpstr>
      <vt:lpstr>Independence Rising</vt:lpstr>
      <vt:lpstr>Independence Rising (IR), serves  fifty counties in Nebraska (Assigned Counties left of boundary line)  (federally funded services)</vt:lpstr>
      <vt:lpstr>Vision Statement</vt:lpstr>
      <vt:lpstr>Mission Statement</vt:lpstr>
      <vt:lpstr>Independence Rising Program Service Array </vt:lpstr>
      <vt:lpstr>IR’s federally funded services </vt:lpstr>
      <vt:lpstr>IR  also provides the following fee for service programs statewide:</vt:lpstr>
      <vt:lpstr>Regional Program Service Array</vt:lpstr>
      <vt:lpstr> Federally Funded Services Living Skills Training </vt:lpstr>
      <vt:lpstr>Federally Funded Services Advocacy </vt:lpstr>
      <vt:lpstr> Federally Funded Services Information and Referral </vt:lpstr>
      <vt:lpstr> Federally Funded Services Peer Mentoring and Networking </vt:lpstr>
      <vt:lpstr>Federally Funded Services Transitions Services</vt:lpstr>
      <vt:lpstr> Fee For Service Programs Statewide Independence At Home </vt:lpstr>
      <vt:lpstr>Fee For Service Programs Statewide Driving Program Services </vt:lpstr>
      <vt:lpstr>Fee For Service Programs Statewide Family Support Services </vt:lpstr>
      <vt:lpstr>Fee For Service Programs Statewide “Back On Track”  Youth Probation Services </vt:lpstr>
      <vt:lpstr>Fee For Service Programs Statewide Home Again Services</vt:lpstr>
      <vt:lpstr>Fee for Service Programs Statewide Equipment Rental Program</vt:lpstr>
      <vt:lpstr> Fee for Service Programs Regionally Offered ARC Census Project </vt:lpstr>
      <vt:lpstr>Fee for Service Programs Regionally Offered Peer Link (Gering office only)</vt:lpstr>
      <vt:lpstr>Fee for Service Programs Regionally Offered Consumer Mentoring</vt:lpstr>
      <vt:lpstr>Fee for Service Programs Regionally Offered Families First Partnership Contracted Services  </vt:lpstr>
      <vt:lpstr>Program Services Offered throughout Territory Grant Funded Institutional Transitions</vt:lpstr>
      <vt:lpstr>Fee for Service Programs Upcoming Respite Across the Lifespan</vt:lpstr>
      <vt:lpstr>Fee for Service Programs Upcoming Transitional Living Program</vt:lpstr>
      <vt:lpstr>Fee for Service Programs Upcoming Family Link Peer Services</vt:lpstr>
      <vt:lpstr>Fee for Service Programs Upcoming Peer Run Organization</vt:lpstr>
      <vt:lpstr>Consumer Story (Advocacy)</vt:lpstr>
      <vt:lpstr>Consumer Stories (cont’d)</vt:lpstr>
      <vt:lpstr>Consumer Stories (cont’d)</vt:lpstr>
      <vt:lpstr>In some ways we are all alike…</vt:lpstr>
      <vt:lpstr>Independence Rising Administrative, Supervisory, and Lead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Independent Living of Central Nebraska    “Independence –Whatever it Takes!”</dc:title>
  <dc:creator>CIL</dc:creator>
  <cp:lastModifiedBy>Independence Rising</cp:lastModifiedBy>
  <cp:revision>127</cp:revision>
  <cp:lastPrinted>2018-10-29T21:21:00Z</cp:lastPrinted>
  <dcterms:created xsi:type="dcterms:W3CDTF">2011-02-25T17:38:07Z</dcterms:created>
  <dcterms:modified xsi:type="dcterms:W3CDTF">2020-01-22T20:56:49Z</dcterms:modified>
</cp:coreProperties>
</file>